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9" r:id="rId3"/>
    <p:sldId id="260" r:id="rId4"/>
    <p:sldId id="262" r:id="rId5"/>
    <p:sldId id="263" r:id="rId6"/>
    <p:sldId id="264" r:id="rId7"/>
    <p:sldId id="265" r:id="rId8"/>
    <p:sldId id="266" r:id="rId9"/>
    <p:sldId id="267" r:id="rId10"/>
    <p:sldId id="268" r:id="rId11"/>
    <p:sldId id="269" r:id="rId12"/>
    <p:sldId id="270" r:id="rId13"/>
    <p:sldId id="271" r:id="rId14"/>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6696"/>
    <a:srgbClr val="FF8200"/>
    <a:srgbClr val="354B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DB6E2C-3C99-4CC4-B3D3-0A6D085C1518}" type="datetimeFigureOut">
              <a:rPr lang="en-GB" smtClean="0"/>
              <a:t>08/02/2022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FB69D5-5B1F-4491-863C-BEFF489147D5}" type="slidenum">
              <a:rPr lang="en-GB" smtClean="0"/>
              <a:t>‹#›</a:t>
            </a:fld>
            <a:endParaRPr lang="en-GB"/>
          </a:p>
        </p:txBody>
      </p:sp>
    </p:spTree>
    <p:extLst>
      <p:ext uri="{BB962C8B-B14F-4D97-AF65-F5344CB8AC3E}">
        <p14:creationId xmlns:p14="http://schemas.microsoft.com/office/powerpoint/2010/main" val="3517601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781175"/>
            <a:ext cx="9144000" cy="1728788"/>
          </a:xfrm>
        </p:spPr>
        <p:txBody>
          <a:bodyPr anchor="b"/>
          <a:lstStyle>
            <a:lvl1pPr algn="ctr">
              <a:defRPr sz="6000" b="1">
                <a:latin typeface="Roboto Condensed" panose="02000000000000000000" pitchFamily="2" charset="0"/>
                <a:ea typeface="Roboto Condensed" panose="02000000000000000000" pitchFamily="2" charset="0"/>
              </a:defRPr>
            </a:lvl1pPr>
          </a:lstStyle>
          <a:p>
            <a:r>
              <a:rPr lang="ro-RO" dirty="0"/>
              <a:t>Titlu</a:t>
            </a:r>
            <a:endParaRPr lang="en-US" dirty="0"/>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latin typeface="Roboto Condensed" panose="02000000000000000000" pitchFamily="2" charset="0"/>
                <a:ea typeface="Roboto Condensed"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dirty="0"/>
              <a:t>subtitlu</a:t>
            </a:r>
            <a:endParaRPr lang="en-US" dirty="0"/>
          </a:p>
        </p:txBody>
      </p:sp>
      <p:sp>
        <p:nvSpPr>
          <p:cNvPr id="4" name="Date Placeholder 3"/>
          <p:cNvSpPr>
            <a:spLocks noGrp="1"/>
          </p:cNvSpPr>
          <p:nvPr>
            <p:ph type="dt" sz="half" idx="10"/>
          </p:nvPr>
        </p:nvSpPr>
        <p:spPr/>
        <p:txBody>
          <a:bodyPr/>
          <a:lstStyle/>
          <a:p>
            <a:fld id="{2040FD4C-D79F-4F28-AC2A-D4CB23870F36}" type="datetime1">
              <a:rPr lang="en-US" smtClean="0"/>
              <a:t>2/8/2022</a:t>
            </a:fld>
            <a:endParaRPr lang="en-US"/>
          </a:p>
        </p:txBody>
      </p:sp>
      <p:sp>
        <p:nvSpPr>
          <p:cNvPr id="5" name="Footer Placeholder 4"/>
          <p:cNvSpPr>
            <a:spLocks noGrp="1"/>
          </p:cNvSpPr>
          <p:nvPr>
            <p:ph type="ftr" sz="quarter" idx="11"/>
          </p:nvPr>
        </p:nvSpPr>
        <p:spPr/>
        <p:txBody>
          <a:bodyPr/>
          <a:lstStyle/>
          <a:p>
            <a:r>
              <a:rPr lang="fr-FR"/>
              <a:t>Direcția Județeană de Statistică Satu Mare</a:t>
            </a:r>
            <a:endParaRPr lang="en-US"/>
          </a:p>
        </p:txBody>
      </p:sp>
      <p:sp>
        <p:nvSpPr>
          <p:cNvPr id="6" name="Slide Number Placeholder 5"/>
          <p:cNvSpPr>
            <a:spLocks noGrp="1"/>
          </p:cNvSpPr>
          <p:nvPr>
            <p:ph type="sldNum" sz="quarter" idx="12"/>
          </p:nvPr>
        </p:nvSpPr>
        <p:spPr/>
        <p:txBody>
          <a:bodyPr/>
          <a:lstStyle/>
          <a:p>
            <a:fld id="{25462BC7-43A9-4139-AD94-40A7C1EE9FB7}"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20628" y="698157"/>
            <a:ext cx="2870359" cy="689254"/>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74128" y="755535"/>
            <a:ext cx="665322" cy="574497"/>
          </a:xfrm>
          <a:prstGeom prst="rect">
            <a:avLst/>
          </a:prstGeom>
        </p:spPr>
      </p:pic>
    </p:spTree>
    <p:extLst>
      <p:ext uri="{BB962C8B-B14F-4D97-AF65-F5344CB8AC3E}">
        <p14:creationId xmlns:p14="http://schemas.microsoft.com/office/powerpoint/2010/main" val="3817324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1955800"/>
            <a:ext cx="3932237" cy="1600200"/>
          </a:xfrm>
        </p:spPr>
        <p:txBody>
          <a:bodyPr anchor="b"/>
          <a:lstStyle>
            <a:lvl1pPr>
              <a:defRPr sz="3200">
                <a:latin typeface="Roboto Condensed" panose="02000000000000000000" pitchFamily="2" charset="0"/>
                <a:ea typeface="Roboto Condensed" panose="02000000000000000000" pitchFamily="2" charset="0"/>
              </a:defRPr>
            </a:lvl1pPr>
          </a:lstStyle>
          <a:p>
            <a:r>
              <a:rPr lang="ro-RO" dirty="0"/>
              <a:t>Titlu</a:t>
            </a:r>
            <a:endParaRPr lang="en-US" dirty="0"/>
          </a:p>
        </p:txBody>
      </p:sp>
      <p:sp>
        <p:nvSpPr>
          <p:cNvPr id="3" name="Picture Placeholder 2"/>
          <p:cNvSpPr>
            <a:spLocks noGrp="1"/>
          </p:cNvSpPr>
          <p:nvPr>
            <p:ph type="pic" idx="1"/>
          </p:nvPr>
        </p:nvSpPr>
        <p:spPr>
          <a:xfrm>
            <a:off x="5183188" y="1955800"/>
            <a:ext cx="6172200" cy="390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hasCustomPrompt="1"/>
          </p:nvPr>
        </p:nvSpPr>
        <p:spPr>
          <a:xfrm>
            <a:off x="839788" y="3556000"/>
            <a:ext cx="3932237" cy="2305050"/>
          </a:xfrm>
        </p:spPr>
        <p:txBody>
          <a:bodyPr/>
          <a:lstStyle>
            <a:lvl1pPr marL="0" indent="0">
              <a:buNone/>
              <a:defRPr sz="1600">
                <a:latin typeface="Roboto Condensed" panose="02000000000000000000" pitchFamily="2" charset="0"/>
                <a:ea typeface="Roboto Condensed"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dirty="0"/>
              <a:t>subtitlu</a:t>
            </a:r>
            <a:endParaRPr lang="en-US" dirty="0"/>
          </a:p>
        </p:txBody>
      </p:sp>
      <p:sp>
        <p:nvSpPr>
          <p:cNvPr id="5" name="Date Placeholder 4"/>
          <p:cNvSpPr>
            <a:spLocks noGrp="1"/>
          </p:cNvSpPr>
          <p:nvPr>
            <p:ph type="dt" sz="half" idx="10"/>
          </p:nvPr>
        </p:nvSpPr>
        <p:spPr/>
        <p:txBody>
          <a:bodyPr/>
          <a:lstStyle/>
          <a:p>
            <a:fld id="{D90F3636-9CE8-44EA-A277-3BC661143AAD}" type="datetime1">
              <a:rPr lang="en-US" smtClean="0"/>
              <a:t>2/8/2022</a:t>
            </a:fld>
            <a:endParaRPr lang="en-US"/>
          </a:p>
        </p:txBody>
      </p:sp>
      <p:sp>
        <p:nvSpPr>
          <p:cNvPr id="6" name="Footer Placeholder 5"/>
          <p:cNvSpPr>
            <a:spLocks noGrp="1"/>
          </p:cNvSpPr>
          <p:nvPr>
            <p:ph type="ftr" sz="quarter" idx="11"/>
          </p:nvPr>
        </p:nvSpPr>
        <p:spPr/>
        <p:txBody>
          <a:bodyPr/>
          <a:lstStyle/>
          <a:p>
            <a:r>
              <a:rPr lang="fr-FR"/>
              <a:t>Direcția Județeană de Statistică Satu Mare</a:t>
            </a:r>
            <a:endParaRPr lang="en-US"/>
          </a:p>
        </p:txBody>
      </p:sp>
      <p:sp>
        <p:nvSpPr>
          <p:cNvPr id="7" name="Slide Number Placeholder 6"/>
          <p:cNvSpPr>
            <a:spLocks noGrp="1"/>
          </p:cNvSpPr>
          <p:nvPr>
            <p:ph type="sldNum" sz="quarter" idx="12"/>
          </p:nvPr>
        </p:nvSpPr>
        <p:spPr/>
        <p:txBody>
          <a:bodyPr/>
          <a:lstStyle/>
          <a:p>
            <a:fld id="{25462BC7-43A9-4139-AD94-40A7C1EE9FB7}"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20628" y="698157"/>
            <a:ext cx="2870359" cy="689254"/>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74128" y="755535"/>
            <a:ext cx="665322" cy="574497"/>
          </a:xfrm>
          <a:prstGeom prst="rect">
            <a:avLst/>
          </a:prstGeom>
        </p:spPr>
      </p:pic>
    </p:spTree>
    <p:extLst>
      <p:ext uri="{BB962C8B-B14F-4D97-AF65-F5344CB8AC3E}">
        <p14:creationId xmlns:p14="http://schemas.microsoft.com/office/powerpoint/2010/main" val="3892347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685925"/>
            <a:ext cx="10515600" cy="1100138"/>
          </a:xfrm>
        </p:spPr>
        <p:txBody>
          <a:bodyPr>
            <a:normAutofit/>
          </a:bodyPr>
          <a:lstStyle>
            <a:lvl1pPr>
              <a:defRPr sz="3000" b="1">
                <a:latin typeface="Roboto Condensed" panose="02000000000000000000" pitchFamily="2" charset="0"/>
                <a:ea typeface="Roboto Condensed" panose="02000000000000000000" pitchFamily="2" charset="0"/>
              </a:defRPr>
            </a:lvl1pPr>
          </a:lstStyle>
          <a:p>
            <a:r>
              <a:rPr lang="ro-RO" dirty="0"/>
              <a:t>Titlu</a:t>
            </a:r>
            <a:endParaRPr lang="en-US" dirty="0"/>
          </a:p>
        </p:txBody>
      </p:sp>
      <p:sp>
        <p:nvSpPr>
          <p:cNvPr id="3" name="Content Placeholder 2"/>
          <p:cNvSpPr>
            <a:spLocks noGrp="1"/>
          </p:cNvSpPr>
          <p:nvPr>
            <p:ph idx="1" hasCustomPrompt="1"/>
          </p:nvPr>
        </p:nvSpPr>
        <p:spPr>
          <a:xfrm>
            <a:off x="838200" y="2895599"/>
            <a:ext cx="10515600" cy="3281363"/>
          </a:xfrm>
        </p:spPr>
        <p:txBody>
          <a:bodyPr/>
          <a:lstStyle>
            <a:lvl1pPr>
              <a:defRPr baseline="0">
                <a:latin typeface="Roboto Condensed" panose="02000000000000000000" pitchFamily="2" charset="0"/>
                <a:ea typeface="Roboto Condensed" panose="02000000000000000000" pitchFamily="2" charset="0"/>
              </a:defRPr>
            </a:lvl1pPr>
            <a:lvl2pPr>
              <a:defRPr>
                <a:latin typeface="Roboto Condensed" panose="02000000000000000000" pitchFamily="2" charset="0"/>
                <a:ea typeface="Roboto Condensed" panose="02000000000000000000" pitchFamily="2" charset="0"/>
              </a:defRPr>
            </a:lvl2pPr>
            <a:lvl3pPr>
              <a:defRPr>
                <a:latin typeface="Roboto Condensed" panose="02000000000000000000" pitchFamily="2" charset="0"/>
                <a:ea typeface="Roboto Condensed" panose="02000000000000000000" pitchFamily="2" charset="0"/>
              </a:defRPr>
            </a:lvl3pPr>
            <a:lvl4pPr>
              <a:defRPr>
                <a:latin typeface="Roboto Condensed" panose="02000000000000000000" pitchFamily="2" charset="0"/>
                <a:ea typeface="Roboto Condensed" panose="02000000000000000000" pitchFamily="2" charset="0"/>
              </a:defRPr>
            </a:lvl4pPr>
            <a:lvl5pPr>
              <a:defRPr>
                <a:latin typeface="Roboto Condensed" panose="02000000000000000000" pitchFamily="2" charset="0"/>
                <a:ea typeface="Roboto Condensed" panose="02000000000000000000" pitchFamily="2" charset="0"/>
              </a:defRPr>
            </a:lvl5pPr>
          </a:lstStyle>
          <a:p>
            <a:pPr lvl="0"/>
            <a:r>
              <a:rPr lang="ro-RO" dirty="0"/>
              <a:t>Stil text - 28</a:t>
            </a:r>
            <a:endParaRPr lang="en-US" dirty="0"/>
          </a:p>
          <a:p>
            <a:pPr lvl="1"/>
            <a:r>
              <a:rPr lang="ro-RO" dirty="0"/>
              <a:t>Stil text - 24</a:t>
            </a:r>
            <a:endParaRPr lang="en-US" dirty="0"/>
          </a:p>
          <a:p>
            <a:pPr lvl="2"/>
            <a:r>
              <a:rPr lang="ro-RO" dirty="0"/>
              <a:t>Stil text 20 </a:t>
            </a:r>
            <a:endParaRPr lang="en-US" dirty="0"/>
          </a:p>
          <a:p>
            <a:pPr lvl="3"/>
            <a:r>
              <a:rPr lang="ro-RO" dirty="0"/>
              <a:t>Stil text 18</a:t>
            </a:r>
            <a:endParaRPr lang="en-US" dirty="0"/>
          </a:p>
          <a:p>
            <a:pPr lvl="4"/>
            <a:r>
              <a:rPr lang="ro-RO" dirty="0"/>
              <a:t>Stil text 18</a:t>
            </a:r>
            <a:endParaRPr lang="en-US" dirty="0"/>
          </a:p>
        </p:txBody>
      </p:sp>
      <p:sp>
        <p:nvSpPr>
          <p:cNvPr id="4" name="Date Placeholder 3"/>
          <p:cNvSpPr>
            <a:spLocks noGrp="1"/>
          </p:cNvSpPr>
          <p:nvPr>
            <p:ph type="dt" sz="half" idx="10"/>
          </p:nvPr>
        </p:nvSpPr>
        <p:spPr/>
        <p:txBody>
          <a:bodyPr/>
          <a:lstStyle/>
          <a:p>
            <a:fld id="{294F5DAC-87D7-4317-AF77-D627CEF712F4}" type="datetime1">
              <a:rPr lang="en-US" smtClean="0"/>
              <a:t>2/8/2022</a:t>
            </a:fld>
            <a:endParaRPr lang="en-US"/>
          </a:p>
        </p:txBody>
      </p:sp>
      <p:sp>
        <p:nvSpPr>
          <p:cNvPr id="5" name="Footer Placeholder 4"/>
          <p:cNvSpPr>
            <a:spLocks noGrp="1"/>
          </p:cNvSpPr>
          <p:nvPr>
            <p:ph type="ftr" sz="quarter" idx="11"/>
          </p:nvPr>
        </p:nvSpPr>
        <p:spPr/>
        <p:txBody>
          <a:bodyPr/>
          <a:lstStyle/>
          <a:p>
            <a:r>
              <a:rPr lang="fr-FR"/>
              <a:t>Direcția Județeană de Statistică Satu Mare</a:t>
            </a:r>
            <a:endParaRPr lang="en-US"/>
          </a:p>
        </p:txBody>
      </p:sp>
      <p:sp>
        <p:nvSpPr>
          <p:cNvPr id="6" name="Slide Number Placeholder 5"/>
          <p:cNvSpPr>
            <a:spLocks noGrp="1"/>
          </p:cNvSpPr>
          <p:nvPr>
            <p:ph type="sldNum" sz="quarter" idx="12"/>
          </p:nvPr>
        </p:nvSpPr>
        <p:spPr/>
        <p:txBody>
          <a:bodyPr/>
          <a:lstStyle/>
          <a:p>
            <a:fld id="{25462BC7-43A9-4139-AD94-40A7C1EE9FB7}"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20628" y="698157"/>
            <a:ext cx="2870359" cy="689254"/>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74128" y="755535"/>
            <a:ext cx="665322" cy="574497"/>
          </a:xfrm>
          <a:prstGeom prst="rect">
            <a:avLst/>
          </a:prstGeom>
        </p:spPr>
      </p:pic>
    </p:spTree>
    <p:extLst>
      <p:ext uri="{BB962C8B-B14F-4D97-AF65-F5344CB8AC3E}">
        <p14:creationId xmlns:p14="http://schemas.microsoft.com/office/powerpoint/2010/main" val="4121853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838200" y="1990726"/>
            <a:ext cx="10515600" cy="4100512"/>
          </a:xfrm>
        </p:spPr>
        <p:txBody>
          <a:bodyPr/>
          <a:lstStyle>
            <a:lvl1pPr marL="0" indent="0">
              <a:buNone/>
              <a:defRPr sz="2800" baseline="0">
                <a:latin typeface="Roboto Condensed" panose="02000000000000000000" pitchFamily="2" charset="0"/>
                <a:ea typeface="Roboto Condensed" panose="02000000000000000000" pitchFamily="2" charset="0"/>
              </a:defRPr>
            </a:lvl1pPr>
            <a:lvl2pPr>
              <a:defRPr>
                <a:latin typeface="Roboto Condensed" panose="02000000000000000000" pitchFamily="2" charset="0"/>
                <a:ea typeface="Roboto Condensed" panose="02000000000000000000" pitchFamily="2" charset="0"/>
              </a:defRPr>
            </a:lvl2pPr>
            <a:lvl3pPr>
              <a:defRPr>
                <a:latin typeface="Roboto Condensed" panose="02000000000000000000" pitchFamily="2" charset="0"/>
                <a:ea typeface="Roboto Condensed" panose="02000000000000000000" pitchFamily="2" charset="0"/>
              </a:defRPr>
            </a:lvl3pPr>
            <a:lvl4pPr>
              <a:defRPr>
                <a:latin typeface="Roboto Condensed" panose="02000000000000000000" pitchFamily="2" charset="0"/>
                <a:ea typeface="Roboto Condensed" panose="02000000000000000000" pitchFamily="2" charset="0"/>
              </a:defRPr>
            </a:lvl4pPr>
            <a:lvl5pPr>
              <a:defRPr>
                <a:latin typeface="Roboto Condensed" panose="02000000000000000000" pitchFamily="2" charset="0"/>
                <a:ea typeface="Roboto Condensed" panose="02000000000000000000" pitchFamily="2" charset="0"/>
              </a:defRPr>
            </a:lvl5pPr>
          </a:lstStyle>
          <a:p>
            <a:pPr algn="just"/>
            <a:r>
              <a:rPr lang="ro-RO" sz="2500" dirty="0">
                <a:latin typeface="Roboto Condensed" panose="02000000000000000000" pitchFamily="2" charset="0"/>
                <a:ea typeface="Roboto Condensed" panose="02000000000000000000" pitchFamily="2" charset="0"/>
              </a:rPr>
              <a:t>Stil text - 25</a:t>
            </a:r>
            <a:endParaRPr lang="en-US" sz="2500" dirty="0">
              <a:latin typeface="Roboto Condensed" panose="02000000000000000000" pitchFamily="2" charset="0"/>
              <a:ea typeface="Roboto Condensed" panose="02000000000000000000" pitchFamily="2" charset="0"/>
            </a:endParaRPr>
          </a:p>
        </p:txBody>
      </p:sp>
      <p:sp>
        <p:nvSpPr>
          <p:cNvPr id="4" name="Date Placeholder 3"/>
          <p:cNvSpPr>
            <a:spLocks noGrp="1"/>
          </p:cNvSpPr>
          <p:nvPr>
            <p:ph type="dt" sz="half" idx="10"/>
          </p:nvPr>
        </p:nvSpPr>
        <p:spPr/>
        <p:txBody>
          <a:bodyPr/>
          <a:lstStyle/>
          <a:p>
            <a:fld id="{4C97E6D4-5405-4CAE-B22A-65B70D68B1BC}" type="datetime1">
              <a:rPr lang="en-US" smtClean="0"/>
              <a:t>2/8/2022</a:t>
            </a:fld>
            <a:endParaRPr lang="en-US"/>
          </a:p>
        </p:txBody>
      </p:sp>
      <p:sp>
        <p:nvSpPr>
          <p:cNvPr id="5" name="Footer Placeholder 4"/>
          <p:cNvSpPr>
            <a:spLocks noGrp="1"/>
          </p:cNvSpPr>
          <p:nvPr>
            <p:ph type="ftr" sz="quarter" idx="11"/>
          </p:nvPr>
        </p:nvSpPr>
        <p:spPr/>
        <p:txBody>
          <a:bodyPr/>
          <a:lstStyle/>
          <a:p>
            <a:r>
              <a:rPr lang="fr-FR"/>
              <a:t>Direcția Județeană de Statistică Satu Mare</a:t>
            </a:r>
            <a:endParaRPr lang="en-US"/>
          </a:p>
        </p:txBody>
      </p:sp>
      <p:sp>
        <p:nvSpPr>
          <p:cNvPr id="6" name="Slide Number Placeholder 5"/>
          <p:cNvSpPr>
            <a:spLocks noGrp="1"/>
          </p:cNvSpPr>
          <p:nvPr>
            <p:ph type="sldNum" sz="quarter" idx="12"/>
          </p:nvPr>
        </p:nvSpPr>
        <p:spPr/>
        <p:txBody>
          <a:bodyPr/>
          <a:lstStyle/>
          <a:p>
            <a:fld id="{25462BC7-43A9-4139-AD94-40A7C1EE9FB7}"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20628" y="698157"/>
            <a:ext cx="2870359" cy="689254"/>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74128" y="755535"/>
            <a:ext cx="665322" cy="574497"/>
          </a:xfrm>
          <a:prstGeom prst="rect">
            <a:avLst/>
          </a:prstGeom>
        </p:spPr>
      </p:pic>
    </p:spTree>
    <p:extLst>
      <p:ext uri="{BB962C8B-B14F-4D97-AF65-F5344CB8AC3E}">
        <p14:creationId xmlns:p14="http://schemas.microsoft.com/office/powerpoint/2010/main" val="200663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normAutofit/>
          </a:bodyPr>
          <a:lstStyle>
            <a:lvl1pPr>
              <a:defRPr sz="3500">
                <a:latin typeface="Roboto Condensed" panose="02000000000000000000" pitchFamily="2" charset="0"/>
                <a:ea typeface="Roboto Condensed" panose="02000000000000000000" pitchFamily="2" charset="0"/>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1800">
                <a:solidFill>
                  <a:schemeClr val="tx1">
                    <a:tint val="75000"/>
                  </a:schemeClr>
                </a:solidFill>
                <a:latin typeface="Roboto Condensed" panose="02000000000000000000" pitchFamily="2" charset="0"/>
                <a:ea typeface="Roboto Condensed" panose="02000000000000000000"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E471AED8-1BBD-45BC-8DAA-E65747B0A5A2}" type="datetime1">
              <a:rPr lang="en-US" smtClean="0"/>
              <a:t>2/8/2022</a:t>
            </a:fld>
            <a:endParaRPr lang="en-US"/>
          </a:p>
        </p:txBody>
      </p:sp>
      <p:sp>
        <p:nvSpPr>
          <p:cNvPr id="5" name="Footer Placeholder 4"/>
          <p:cNvSpPr>
            <a:spLocks noGrp="1"/>
          </p:cNvSpPr>
          <p:nvPr>
            <p:ph type="ftr" sz="quarter" idx="11"/>
          </p:nvPr>
        </p:nvSpPr>
        <p:spPr/>
        <p:txBody>
          <a:bodyPr/>
          <a:lstStyle/>
          <a:p>
            <a:r>
              <a:rPr lang="fr-FR"/>
              <a:t>Direcția Județeană de Statistică Satu Mare</a:t>
            </a:r>
            <a:endParaRPr lang="en-US"/>
          </a:p>
        </p:txBody>
      </p:sp>
      <p:sp>
        <p:nvSpPr>
          <p:cNvPr id="6" name="Slide Number Placeholder 5"/>
          <p:cNvSpPr>
            <a:spLocks noGrp="1"/>
          </p:cNvSpPr>
          <p:nvPr>
            <p:ph type="sldNum" sz="quarter" idx="12"/>
          </p:nvPr>
        </p:nvSpPr>
        <p:spPr/>
        <p:txBody>
          <a:bodyPr/>
          <a:lstStyle/>
          <a:p>
            <a:fld id="{25462BC7-43A9-4139-AD94-40A7C1EE9FB7}"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20628" y="698157"/>
            <a:ext cx="2870359" cy="689254"/>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74128" y="755535"/>
            <a:ext cx="665322" cy="574497"/>
          </a:xfrm>
          <a:prstGeom prst="rect">
            <a:avLst/>
          </a:prstGeom>
        </p:spPr>
      </p:pic>
    </p:spTree>
    <p:extLst>
      <p:ext uri="{BB962C8B-B14F-4D97-AF65-F5344CB8AC3E}">
        <p14:creationId xmlns:p14="http://schemas.microsoft.com/office/powerpoint/2010/main" val="4250194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574800"/>
            <a:ext cx="10515600" cy="1325563"/>
          </a:xfrm>
        </p:spPr>
        <p:txBody>
          <a:bodyPr>
            <a:normAutofit/>
          </a:bodyPr>
          <a:lstStyle>
            <a:lvl1pPr>
              <a:defRPr sz="3500" b="1">
                <a:latin typeface="Roboto Condensed" panose="02000000000000000000" pitchFamily="2" charset="0"/>
                <a:ea typeface="Roboto Condensed" panose="02000000000000000000" pitchFamily="2" charset="0"/>
              </a:defRPr>
            </a:lvl1pPr>
          </a:lstStyle>
          <a:p>
            <a:r>
              <a:rPr lang="ro-RO" dirty="0"/>
              <a:t>Titlu</a:t>
            </a:r>
            <a:endParaRPr lang="en-US" dirty="0"/>
          </a:p>
        </p:txBody>
      </p:sp>
      <p:sp>
        <p:nvSpPr>
          <p:cNvPr id="3" name="Content Placeholder 2"/>
          <p:cNvSpPr>
            <a:spLocks noGrp="1"/>
          </p:cNvSpPr>
          <p:nvPr>
            <p:ph sz="half" idx="1" hasCustomPrompt="1"/>
          </p:nvPr>
        </p:nvSpPr>
        <p:spPr>
          <a:xfrm>
            <a:off x="838200" y="3035300"/>
            <a:ext cx="5181600" cy="2832100"/>
          </a:xfrm>
        </p:spPr>
        <p:txBody>
          <a:bodyPr/>
          <a:lstStyle>
            <a:lvl1pPr>
              <a:defRPr>
                <a:latin typeface="Roboto Condensed" panose="02000000000000000000" pitchFamily="2" charset="0"/>
                <a:ea typeface="Roboto Condensed" panose="02000000000000000000" pitchFamily="2" charset="0"/>
              </a:defRPr>
            </a:lvl1pPr>
            <a:lvl2pPr>
              <a:defRPr>
                <a:latin typeface="Roboto Condensed" panose="02000000000000000000" pitchFamily="2" charset="0"/>
                <a:ea typeface="Roboto Condensed" panose="02000000000000000000" pitchFamily="2" charset="0"/>
              </a:defRPr>
            </a:lvl2pPr>
            <a:lvl3pPr>
              <a:defRPr>
                <a:latin typeface="Roboto Condensed" panose="02000000000000000000" pitchFamily="2" charset="0"/>
                <a:ea typeface="Roboto Condensed" panose="02000000000000000000" pitchFamily="2" charset="0"/>
              </a:defRPr>
            </a:lvl3pPr>
            <a:lvl4pPr>
              <a:defRPr>
                <a:latin typeface="Roboto Condensed" panose="02000000000000000000" pitchFamily="2" charset="0"/>
                <a:ea typeface="Roboto Condensed" panose="02000000000000000000" pitchFamily="2" charset="0"/>
              </a:defRPr>
            </a:lvl4pPr>
            <a:lvl5pPr>
              <a:defRPr>
                <a:latin typeface="Roboto Condensed" panose="02000000000000000000" pitchFamily="2" charset="0"/>
                <a:ea typeface="Roboto Condensed" panose="02000000000000000000" pitchFamily="2" charset="0"/>
              </a:defRPr>
            </a:lvl5pPr>
          </a:lstStyle>
          <a:p>
            <a:pPr lvl="0"/>
            <a:r>
              <a:rPr lang="ro-RO" dirty="0"/>
              <a:t>Stil text - 28</a:t>
            </a:r>
            <a:endParaRPr lang="en-US" dirty="0"/>
          </a:p>
          <a:p>
            <a:pPr lvl="1"/>
            <a:r>
              <a:rPr lang="ro-RO" dirty="0"/>
              <a:t>Stil text - 24</a:t>
            </a:r>
            <a:endParaRPr lang="en-US" dirty="0"/>
          </a:p>
          <a:p>
            <a:pPr lvl="2"/>
            <a:r>
              <a:rPr lang="ro-RO" dirty="0"/>
              <a:t>Stil text 20 </a:t>
            </a:r>
            <a:endParaRPr lang="en-US" dirty="0"/>
          </a:p>
          <a:p>
            <a:pPr lvl="3"/>
            <a:r>
              <a:rPr lang="ro-RO" dirty="0"/>
              <a:t>Stil text 18</a:t>
            </a:r>
            <a:endParaRPr lang="en-US" dirty="0"/>
          </a:p>
          <a:p>
            <a:pPr lvl="4"/>
            <a:r>
              <a:rPr lang="ro-RO" dirty="0"/>
              <a:t>Stil text 18</a:t>
            </a:r>
            <a:endParaRPr lang="en-US" dirty="0"/>
          </a:p>
        </p:txBody>
      </p:sp>
      <p:sp>
        <p:nvSpPr>
          <p:cNvPr id="4" name="Content Placeholder 3"/>
          <p:cNvSpPr>
            <a:spLocks noGrp="1"/>
          </p:cNvSpPr>
          <p:nvPr>
            <p:ph sz="half" idx="2" hasCustomPrompt="1"/>
          </p:nvPr>
        </p:nvSpPr>
        <p:spPr>
          <a:xfrm>
            <a:off x="6172200" y="3035300"/>
            <a:ext cx="5181600" cy="2832100"/>
          </a:xfrm>
        </p:spPr>
        <p:txBody>
          <a:bodyPr/>
          <a:lstStyle>
            <a:lvl1pPr>
              <a:defRPr>
                <a:latin typeface="Roboto Condensed" panose="02000000000000000000" pitchFamily="2" charset="0"/>
                <a:ea typeface="Roboto Condensed" panose="02000000000000000000" pitchFamily="2" charset="0"/>
              </a:defRPr>
            </a:lvl1pPr>
            <a:lvl2pPr>
              <a:defRPr>
                <a:latin typeface="Roboto Condensed" panose="02000000000000000000" pitchFamily="2" charset="0"/>
                <a:ea typeface="Roboto Condensed" panose="02000000000000000000" pitchFamily="2" charset="0"/>
              </a:defRPr>
            </a:lvl2pPr>
            <a:lvl3pPr>
              <a:defRPr>
                <a:latin typeface="Roboto Condensed" panose="02000000000000000000" pitchFamily="2" charset="0"/>
                <a:ea typeface="Roboto Condensed" panose="02000000000000000000" pitchFamily="2" charset="0"/>
              </a:defRPr>
            </a:lvl3pPr>
            <a:lvl4pPr>
              <a:defRPr>
                <a:latin typeface="Roboto Condensed" panose="02000000000000000000" pitchFamily="2" charset="0"/>
                <a:ea typeface="Roboto Condensed" panose="02000000000000000000" pitchFamily="2" charset="0"/>
              </a:defRPr>
            </a:lvl4pPr>
            <a:lvl5pPr>
              <a:defRPr>
                <a:latin typeface="Roboto Condensed" panose="02000000000000000000" pitchFamily="2" charset="0"/>
                <a:ea typeface="Roboto Condensed" panose="02000000000000000000" pitchFamily="2" charset="0"/>
              </a:defRPr>
            </a:lvl5pPr>
          </a:lstStyle>
          <a:p>
            <a:pPr lvl="0"/>
            <a:r>
              <a:rPr lang="ro-RO" dirty="0"/>
              <a:t>Stil text - 28</a:t>
            </a:r>
            <a:endParaRPr lang="en-US" dirty="0"/>
          </a:p>
          <a:p>
            <a:pPr lvl="1"/>
            <a:r>
              <a:rPr lang="ro-RO" dirty="0"/>
              <a:t>Stil text - 24</a:t>
            </a:r>
            <a:endParaRPr lang="en-US" dirty="0"/>
          </a:p>
          <a:p>
            <a:pPr lvl="2"/>
            <a:r>
              <a:rPr lang="ro-RO" dirty="0"/>
              <a:t>Stil text 20 </a:t>
            </a:r>
            <a:endParaRPr lang="en-US" dirty="0"/>
          </a:p>
          <a:p>
            <a:pPr lvl="3"/>
            <a:r>
              <a:rPr lang="ro-RO" dirty="0"/>
              <a:t>Stil text 18</a:t>
            </a:r>
            <a:endParaRPr lang="en-US" dirty="0"/>
          </a:p>
          <a:p>
            <a:pPr lvl="4"/>
            <a:r>
              <a:rPr lang="ro-RO" dirty="0"/>
              <a:t>Stil text 18</a:t>
            </a:r>
            <a:endParaRPr lang="en-US" dirty="0"/>
          </a:p>
        </p:txBody>
      </p:sp>
      <p:sp>
        <p:nvSpPr>
          <p:cNvPr id="5" name="Date Placeholder 4"/>
          <p:cNvSpPr>
            <a:spLocks noGrp="1"/>
          </p:cNvSpPr>
          <p:nvPr>
            <p:ph type="dt" sz="half" idx="10"/>
          </p:nvPr>
        </p:nvSpPr>
        <p:spPr/>
        <p:txBody>
          <a:bodyPr/>
          <a:lstStyle/>
          <a:p>
            <a:fld id="{7F08E940-ED08-4BE1-916C-ED3CA7F69AE2}" type="datetime1">
              <a:rPr lang="en-US" smtClean="0"/>
              <a:t>2/8/2022</a:t>
            </a:fld>
            <a:endParaRPr lang="en-US"/>
          </a:p>
        </p:txBody>
      </p:sp>
      <p:sp>
        <p:nvSpPr>
          <p:cNvPr id="6" name="Footer Placeholder 5"/>
          <p:cNvSpPr>
            <a:spLocks noGrp="1"/>
          </p:cNvSpPr>
          <p:nvPr>
            <p:ph type="ftr" sz="quarter" idx="11"/>
          </p:nvPr>
        </p:nvSpPr>
        <p:spPr/>
        <p:txBody>
          <a:bodyPr/>
          <a:lstStyle/>
          <a:p>
            <a:r>
              <a:rPr lang="fr-FR"/>
              <a:t>Direcția Județeană de Statistică Satu Mare</a:t>
            </a:r>
            <a:endParaRPr lang="en-US"/>
          </a:p>
        </p:txBody>
      </p:sp>
      <p:sp>
        <p:nvSpPr>
          <p:cNvPr id="7" name="Slide Number Placeholder 6"/>
          <p:cNvSpPr>
            <a:spLocks noGrp="1"/>
          </p:cNvSpPr>
          <p:nvPr>
            <p:ph type="sldNum" sz="quarter" idx="12"/>
          </p:nvPr>
        </p:nvSpPr>
        <p:spPr/>
        <p:txBody>
          <a:bodyPr/>
          <a:lstStyle/>
          <a:p>
            <a:fld id="{25462BC7-43A9-4139-AD94-40A7C1EE9FB7}"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20628" y="698157"/>
            <a:ext cx="2870359" cy="689254"/>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74128" y="755535"/>
            <a:ext cx="665322" cy="574497"/>
          </a:xfrm>
          <a:prstGeom prst="rect">
            <a:avLst/>
          </a:prstGeom>
        </p:spPr>
      </p:pic>
    </p:spTree>
    <p:extLst>
      <p:ext uri="{BB962C8B-B14F-4D97-AF65-F5344CB8AC3E}">
        <p14:creationId xmlns:p14="http://schemas.microsoft.com/office/powerpoint/2010/main" val="3011232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1485900"/>
            <a:ext cx="10515600" cy="1185863"/>
          </a:xfrm>
        </p:spPr>
        <p:txBody>
          <a:bodyPr>
            <a:normAutofit/>
          </a:bodyPr>
          <a:lstStyle>
            <a:lvl1pPr>
              <a:defRPr sz="3500" b="1">
                <a:latin typeface="Roboto Condensed" panose="02000000000000000000" pitchFamily="2" charset="0"/>
                <a:ea typeface="Roboto Condensed" panose="02000000000000000000" pitchFamily="2" charset="0"/>
              </a:defRPr>
            </a:lvl1pPr>
          </a:lstStyle>
          <a:p>
            <a:r>
              <a:rPr lang="ro-RO" dirty="0"/>
              <a:t>Titlu</a:t>
            </a:r>
            <a:endParaRPr lang="en-US" dirty="0"/>
          </a:p>
        </p:txBody>
      </p:sp>
      <p:sp>
        <p:nvSpPr>
          <p:cNvPr id="3" name="Text Placeholder 2"/>
          <p:cNvSpPr>
            <a:spLocks noGrp="1"/>
          </p:cNvSpPr>
          <p:nvPr>
            <p:ph type="body" idx="1" hasCustomPrompt="1"/>
          </p:nvPr>
        </p:nvSpPr>
        <p:spPr>
          <a:xfrm>
            <a:off x="839788" y="2662238"/>
            <a:ext cx="5157787" cy="823912"/>
          </a:xfrm>
        </p:spPr>
        <p:txBody>
          <a:bodyPr anchor="b"/>
          <a:lstStyle>
            <a:lvl1pPr marL="0" indent="0">
              <a:buNone/>
              <a:defRPr sz="2400" b="1">
                <a:latin typeface="Roboto Condensed" panose="02000000000000000000" pitchFamily="2" charset="0"/>
                <a:ea typeface="Roboto Condensed" panose="02000000000000000000"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dirty="0"/>
              <a:t>Subtitlu</a:t>
            </a:r>
            <a:endParaRPr lang="en-US" dirty="0"/>
          </a:p>
        </p:txBody>
      </p:sp>
      <p:sp>
        <p:nvSpPr>
          <p:cNvPr id="4" name="Content Placeholder 3"/>
          <p:cNvSpPr>
            <a:spLocks noGrp="1"/>
          </p:cNvSpPr>
          <p:nvPr>
            <p:ph sz="half" idx="2" hasCustomPrompt="1"/>
          </p:nvPr>
        </p:nvSpPr>
        <p:spPr>
          <a:xfrm>
            <a:off x="839788" y="3486150"/>
            <a:ext cx="5157787" cy="2305050"/>
          </a:xfrm>
        </p:spPr>
        <p:txBody>
          <a:bodyPr/>
          <a:lstStyle>
            <a:lvl1pPr>
              <a:defRPr>
                <a:latin typeface="Roboto Condensed" panose="02000000000000000000" pitchFamily="2" charset="0"/>
                <a:ea typeface="Roboto Condensed" panose="02000000000000000000" pitchFamily="2" charset="0"/>
              </a:defRPr>
            </a:lvl1pPr>
            <a:lvl2pPr>
              <a:defRPr>
                <a:latin typeface="Roboto Condensed" panose="02000000000000000000" pitchFamily="2" charset="0"/>
                <a:ea typeface="Roboto Condensed" panose="02000000000000000000" pitchFamily="2" charset="0"/>
              </a:defRPr>
            </a:lvl2pPr>
            <a:lvl3pPr>
              <a:defRPr>
                <a:latin typeface="Roboto Condensed" panose="02000000000000000000" pitchFamily="2" charset="0"/>
                <a:ea typeface="Roboto Condensed" panose="02000000000000000000" pitchFamily="2" charset="0"/>
              </a:defRPr>
            </a:lvl3pPr>
            <a:lvl4pPr>
              <a:defRPr>
                <a:latin typeface="Roboto Condensed" panose="02000000000000000000" pitchFamily="2" charset="0"/>
                <a:ea typeface="Roboto Condensed" panose="02000000000000000000" pitchFamily="2" charset="0"/>
              </a:defRPr>
            </a:lvl4pPr>
            <a:lvl5pPr>
              <a:defRPr>
                <a:latin typeface="Roboto Condensed" panose="02000000000000000000" pitchFamily="2" charset="0"/>
                <a:ea typeface="Roboto Condensed" panose="02000000000000000000" pitchFamily="2" charset="0"/>
              </a:defRPr>
            </a:lvl5pPr>
          </a:lstStyle>
          <a:p>
            <a:pPr lvl="0"/>
            <a:r>
              <a:rPr lang="ro-RO" dirty="0"/>
              <a:t>Stil text - 28</a:t>
            </a:r>
            <a:endParaRPr lang="en-US" dirty="0"/>
          </a:p>
          <a:p>
            <a:pPr lvl="1"/>
            <a:r>
              <a:rPr lang="ro-RO" dirty="0"/>
              <a:t>Stil text - 24</a:t>
            </a:r>
            <a:endParaRPr lang="en-US" dirty="0"/>
          </a:p>
          <a:p>
            <a:pPr lvl="2"/>
            <a:r>
              <a:rPr lang="ro-RO" dirty="0"/>
              <a:t>Stil text 20 </a:t>
            </a:r>
            <a:endParaRPr lang="en-US" dirty="0"/>
          </a:p>
          <a:p>
            <a:pPr lvl="3"/>
            <a:r>
              <a:rPr lang="ro-RO" dirty="0"/>
              <a:t>Stil text 18</a:t>
            </a:r>
            <a:endParaRPr lang="en-US" dirty="0"/>
          </a:p>
          <a:p>
            <a:pPr lvl="4"/>
            <a:r>
              <a:rPr lang="ro-RO" dirty="0"/>
              <a:t>Stil text 18</a:t>
            </a:r>
            <a:endParaRPr lang="en-US" dirty="0"/>
          </a:p>
        </p:txBody>
      </p:sp>
      <p:sp>
        <p:nvSpPr>
          <p:cNvPr id="5" name="Text Placeholder 4"/>
          <p:cNvSpPr>
            <a:spLocks noGrp="1"/>
          </p:cNvSpPr>
          <p:nvPr>
            <p:ph type="body" sz="quarter" idx="3" hasCustomPrompt="1"/>
          </p:nvPr>
        </p:nvSpPr>
        <p:spPr>
          <a:xfrm>
            <a:off x="6172200" y="2662238"/>
            <a:ext cx="5183188" cy="823912"/>
          </a:xfrm>
        </p:spPr>
        <p:txBody>
          <a:bodyPr anchor="b"/>
          <a:lstStyle>
            <a:lvl1pPr marL="0" indent="0">
              <a:buNone/>
              <a:defRPr sz="2400" b="1">
                <a:latin typeface="Roboto Condensed" panose="02000000000000000000" pitchFamily="2" charset="0"/>
                <a:ea typeface="Roboto Condensed" panose="02000000000000000000"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dirty="0"/>
              <a:t>Subtitlu</a:t>
            </a:r>
            <a:endParaRPr lang="en-US" dirty="0"/>
          </a:p>
        </p:txBody>
      </p:sp>
      <p:sp>
        <p:nvSpPr>
          <p:cNvPr id="6" name="Content Placeholder 5"/>
          <p:cNvSpPr>
            <a:spLocks noGrp="1"/>
          </p:cNvSpPr>
          <p:nvPr>
            <p:ph sz="quarter" idx="4" hasCustomPrompt="1"/>
          </p:nvPr>
        </p:nvSpPr>
        <p:spPr>
          <a:xfrm>
            <a:off x="6172200" y="3486150"/>
            <a:ext cx="5183188" cy="2305050"/>
          </a:xfrm>
        </p:spPr>
        <p:txBody>
          <a:bodyPr/>
          <a:lstStyle>
            <a:lvl1pPr>
              <a:defRPr>
                <a:latin typeface="Roboto Condensed" panose="02000000000000000000" pitchFamily="2" charset="0"/>
                <a:ea typeface="Roboto Condensed" panose="02000000000000000000" pitchFamily="2" charset="0"/>
              </a:defRPr>
            </a:lvl1pPr>
            <a:lvl2pPr>
              <a:defRPr>
                <a:latin typeface="Roboto Condensed" panose="02000000000000000000" pitchFamily="2" charset="0"/>
                <a:ea typeface="Roboto Condensed" panose="02000000000000000000" pitchFamily="2" charset="0"/>
              </a:defRPr>
            </a:lvl2pPr>
            <a:lvl3pPr>
              <a:defRPr>
                <a:latin typeface="Roboto Condensed" panose="02000000000000000000" pitchFamily="2" charset="0"/>
                <a:ea typeface="Roboto Condensed" panose="02000000000000000000" pitchFamily="2" charset="0"/>
              </a:defRPr>
            </a:lvl3pPr>
            <a:lvl4pPr>
              <a:defRPr>
                <a:latin typeface="Roboto Condensed" panose="02000000000000000000" pitchFamily="2" charset="0"/>
                <a:ea typeface="Roboto Condensed" panose="02000000000000000000" pitchFamily="2" charset="0"/>
              </a:defRPr>
            </a:lvl4pPr>
            <a:lvl5pPr>
              <a:defRPr>
                <a:latin typeface="Roboto Condensed" panose="02000000000000000000" pitchFamily="2" charset="0"/>
                <a:ea typeface="Roboto Condensed" panose="02000000000000000000" pitchFamily="2" charset="0"/>
              </a:defRPr>
            </a:lvl5pPr>
          </a:lstStyle>
          <a:p>
            <a:pPr lvl="0"/>
            <a:r>
              <a:rPr lang="ro-RO" dirty="0"/>
              <a:t>Stil text - 28</a:t>
            </a:r>
            <a:endParaRPr lang="en-US" dirty="0"/>
          </a:p>
          <a:p>
            <a:pPr lvl="1"/>
            <a:r>
              <a:rPr lang="ro-RO" dirty="0"/>
              <a:t>Stil text - 24</a:t>
            </a:r>
            <a:endParaRPr lang="en-US" dirty="0"/>
          </a:p>
          <a:p>
            <a:pPr lvl="2"/>
            <a:r>
              <a:rPr lang="ro-RO" dirty="0"/>
              <a:t>Stil text 20 </a:t>
            </a:r>
            <a:endParaRPr lang="en-US" dirty="0"/>
          </a:p>
          <a:p>
            <a:pPr lvl="3"/>
            <a:r>
              <a:rPr lang="ro-RO" dirty="0"/>
              <a:t>Stil text 18</a:t>
            </a:r>
            <a:endParaRPr lang="en-US" dirty="0"/>
          </a:p>
          <a:p>
            <a:pPr lvl="4"/>
            <a:r>
              <a:rPr lang="ro-RO" dirty="0"/>
              <a:t>Stil text 18</a:t>
            </a:r>
            <a:endParaRPr lang="en-US" dirty="0"/>
          </a:p>
        </p:txBody>
      </p:sp>
      <p:sp>
        <p:nvSpPr>
          <p:cNvPr id="7" name="Date Placeholder 6"/>
          <p:cNvSpPr>
            <a:spLocks noGrp="1"/>
          </p:cNvSpPr>
          <p:nvPr>
            <p:ph type="dt" sz="half" idx="10"/>
          </p:nvPr>
        </p:nvSpPr>
        <p:spPr/>
        <p:txBody>
          <a:bodyPr/>
          <a:lstStyle/>
          <a:p>
            <a:fld id="{6523E991-0BB8-42C7-9B11-216F1EC41D32}" type="datetime1">
              <a:rPr lang="en-US" smtClean="0"/>
              <a:t>2/8/2022</a:t>
            </a:fld>
            <a:endParaRPr lang="en-US"/>
          </a:p>
        </p:txBody>
      </p:sp>
      <p:sp>
        <p:nvSpPr>
          <p:cNvPr id="8" name="Footer Placeholder 7"/>
          <p:cNvSpPr>
            <a:spLocks noGrp="1"/>
          </p:cNvSpPr>
          <p:nvPr>
            <p:ph type="ftr" sz="quarter" idx="11"/>
          </p:nvPr>
        </p:nvSpPr>
        <p:spPr/>
        <p:txBody>
          <a:bodyPr/>
          <a:lstStyle/>
          <a:p>
            <a:r>
              <a:rPr lang="fr-FR"/>
              <a:t>Direcția Județeană de Statistică Satu Mare</a:t>
            </a:r>
            <a:endParaRPr lang="en-US"/>
          </a:p>
        </p:txBody>
      </p:sp>
      <p:sp>
        <p:nvSpPr>
          <p:cNvPr id="9" name="Slide Number Placeholder 8"/>
          <p:cNvSpPr>
            <a:spLocks noGrp="1"/>
          </p:cNvSpPr>
          <p:nvPr>
            <p:ph type="sldNum" sz="quarter" idx="12"/>
          </p:nvPr>
        </p:nvSpPr>
        <p:spPr/>
        <p:txBody>
          <a:bodyPr/>
          <a:lstStyle/>
          <a:p>
            <a:fld id="{25462BC7-43A9-4139-AD94-40A7C1EE9FB7}"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20628" y="698157"/>
            <a:ext cx="2870359" cy="689254"/>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74128" y="755535"/>
            <a:ext cx="665322" cy="574497"/>
          </a:xfrm>
          <a:prstGeom prst="rect">
            <a:avLst/>
          </a:prstGeom>
        </p:spPr>
      </p:pic>
    </p:spTree>
    <p:extLst>
      <p:ext uri="{BB962C8B-B14F-4D97-AF65-F5344CB8AC3E}">
        <p14:creationId xmlns:p14="http://schemas.microsoft.com/office/powerpoint/2010/main" val="4004471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527175"/>
            <a:ext cx="10515600" cy="1325563"/>
          </a:xfrm>
        </p:spPr>
        <p:txBody>
          <a:bodyPr>
            <a:normAutofit/>
          </a:bodyPr>
          <a:lstStyle>
            <a:lvl1pPr>
              <a:defRPr sz="3000" b="1">
                <a:latin typeface="Roboto Condensed" panose="02000000000000000000" pitchFamily="2" charset="0"/>
                <a:ea typeface="Roboto Condensed" panose="02000000000000000000" pitchFamily="2" charset="0"/>
              </a:defRPr>
            </a:lvl1pPr>
          </a:lstStyle>
          <a:p>
            <a:r>
              <a:rPr lang="ro-RO" dirty="0"/>
              <a:t>Titlu</a:t>
            </a:r>
            <a:endParaRPr lang="en-US" dirty="0"/>
          </a:p>
        </p:txBody>
      </p:sp>
      <p:sp>
        <p:nvSpPr>
          <p:cNvPr id="3" name="Date Placeholder 2"/>
          <p:cNvSpPr>
            <a:spLocks noGrp="1"/>
          </p:cNvSpPr>
          <p:nvPr>
            <p:ph type="dt" sz="half" idx="10"/>
          </p:nvPr>
        </p:nvSpPr>
        <p:spPr/>
        <p:txBody>
          <a:bodyPr/>
          <a:lstStyle/>
          <a:p>
            <a:fld id="{5A1BBA15-99A5-4CD3-9956-070FDE3BE87E}" type="datetime1">
              <a:rPr lang="en-US" smtClean="0"/>
              <a:t>2/8/2022</a:t>
            </a:fld>
            <a:endParaRPr lang="en-US"/>
          </a:p>
        </p:txBody>
      </p:sp>
      <p:sp>
        <p:nvSpPr>
          <p:cNvPr id="4" name="Footer Placeholder 3"/>
          <p:cNvSpPr>
            <a:spLocks noGrp="1"/>
          </p:cNvSpPr>
          <p:nvPr>
            <p:ph type="ftr" sz="quarter" idx="11"/>
          </p:nvPr>
        </p:nvSpPr>
        <p:spPr/>
        <p:txBody>
          <a:bodyPr/>
          <a:lstStyle/>
          <a:p>
            <a:r>
              <a:rPr lang="fr-FR"/>
              <a:t>Direcția Județeană de Statistică Satu Mare</a:t>
            </a:r>
            <a:endParaRPr lang="en-US"/>
          </a:p>
        </p:txBody>
      </p:sp>
      <p:sp>
        <p:nvSpPr>
          <p:cNvPr id="5" name="Slide Number Placeholder 4"/>
          <p:cNvSpPr>
            <a:spLocks noGrp="1"/>
          </p:cNvSpPr>
          <p:nvPr>
            <p:ph type="sldNum" sz="quarter" idx="12"/>
          </p:nvPr>
        </p:nvSpPr>
        <p:spPr/>
        <p:txBody>
          <a:bodyPr/>
          <a:lstStyle/>
          <a:p>
            <a:fld id="{25462BC7-43A9-4139-AD94-40A7C1EE9FB7}"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20628" y="698157"/>
            <a:ext cx="2870359" cy="689254"/>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74128" y="755535"/>
            <a:ext cx="665322" cy="574497"/>
          </a:xfrm>
          <a:prstGeom prst="rect">
            <a:avLst/>
          </a:prstGeom>
        </p:spPr>
      </p:pic>
    </p:spTree>
    <p:extLst>
      <p:ext uri="{BB962C8B-B14F-4D97-AF65-F5344CB8AC3E}">
        <p14:creationId xmlns:p14="http://schemas.microsoft.com/office/powerpoint/2010/main" val="1221398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BE5D1A-580A-4858-A2FA-FAD1C4EC2DC9}" type="datetime1">
              <a:rPr lang="en-US" smtClean="0"/>
              <a:t>2/8/2022</a:t>
            </a:fld>
            <a:endParaRPr lang="en-US"/>
          </a:p>
        </p:txBody>
      </p:sp>
      <p:sp>
        <p:nvSpPr>
          <p:cNvPr id="3" name="Footer Placeholder 2"/>
          <p:cNvSpPr>
            <a:spLocks noGrp="1"/>
          </p:cNvSpPr>
          <p:nvPr>
            <p:ph type="ftr" sz="quarter" idx="11"/>
          </p:nvPr>
        </p:nvSpPr>
        <p:spPr/>
        <p:txBody>
          <a:bodyPr/>
          <a:lstStyle/>
          <a:p>
            <a:r>
              <a:rPr lang="fr-FR"/>
              <a:t>Direcția Județeană de Statistică Satu Mare</a:t>
            </a:r>
            <a:endParaRPr lang="en-US"/>
          </a:p>
        </p:txBody>
      </p:sp>
      <p:sp>
        <p:nvSpPr>
          <p:cNvPr id="4" name="Slide Number Placeholder 3"/>
          <p:cNvSpPr>
            <a:spLocks noGrp="1"/>
          </p:cNvSpPr>
          <p:nvPr>
            <p:ph type="sldNum" sz="quarter" idx="12"/>
          </p:nvPr>
        </p:nvSpPr>
        <p:spPr/>
        <p:txBody>
          <a:bodyPr/>
          <a:lstStyle/>
          <a:p>
            <a:fld id="{25462BC7-43A9-4139-AD94-40A7C1EE9FB7}" type="slidenum">
              <a:rPr lang="en-US" smtClean="0"/>
              <a:t>‹#›</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20628" y="698157"/>
            <a:ext cx="2870359" cy="689254"/>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74128" y="755535"/>
            <a:ext cx="665322" cy="574497"/>
          </a:xfrm>
          <a:prstGeom prst="rect">
            <a:avLst/>
          </a:prstGeom>
        </p:spPr>
      </p:pic>
    </p:spTree>
    <p:extLst>
      <p:ext uri="{BB962C8B-B14F-4D97-AF65-F5344CB8AC3E}">
        <p14:creationId xmlns:p14="http://schemas.microsoft.com/office/powerpoint/2010/main" val="3970025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2193925"/>
            <a:ext cx="3932237" cy="1600200"/>
          </a:xfrm>
        </p:spPr>
        <p:txBody>
          <a:bodyPr anchor="b"/>
          <a:lstStyle>
            <a:lvl1pPr>
              <a:defRPr sz="3200">
                <a:latin typeface="Roboto Condensed" panose="02000000000000000000" pitchFamily="2" charset="0"/>
                <a:ea typeface="Roboto Condensed" panose="02000000000000000000" pitchFamily="2" charset="0"/>
              </a:defRPr>
            </a:lvl1pPr>
          </a:lstStyle>
          <a:p>
            <a:r>
              <a:rPr lang="ro-RO" dirty="0"/>
              <a:t>Titlu</a:t>
            </a:r>
            <a:endParaRPr lang="en-US" dirty="0"/>
          </a:p>
        </p:txBody>
      </p:sp>
      <p:sp>
        <p:nvSpPr>
          <p:cNvPr id="3" name="Content Placeholder 2"/>
          <p:cNvSpPr>
            <a:spLocks noGrp="1"/>
          </p:cNvSpPr>
          <p:nvPr>
            <p:ph idx="1" hasCustomPrompt="1"/>
          </p:nvPr>
        </p:nvSpPr>
        <p:spPr>
          <a:xfrm>
            <a:off x="5183188" y="2193925"/>
            <a:ext cx="6172200" cy="3667125"/>
          </a:xfrm>
        </p:spPr>
        <p:txBody>
          <a:bodyPr/>
          <a:lstStyle>
            <a:lvl1pPr>
              <a:defRPr sz="3200">
                <a:latin typeface="Roboto Condensed" panose="02000000000000000000" pitchFamily="2" charset="0"/>
                <a:ea typeface="Roboto Condensed" panose="02000000000000000000" pitchFamily="2" charset="0"/>
              </a:defRPr>
            </a:lvl1pPr>
            <a:lvl2pPr>
              <a:defRPr sz="2800">
                <a:latin typeface="Roboto Condensed" panose="02000000000000000000" pitchFamily="2" charset="0"/>
                <a:ea typeface="Roboto Condensed" panose="02000000000000000000" pitchFamily="2" charset="0"/>
              </a:defRPr>
            </a:lvl2pPr>
            <a:lvl3pPr>
              <a:defRPr sz="2400">
                <a:latin typeface="Roboto Condensed" panose="02000000000000000000" pitchFamily="2" charset="0"/>
                <a:ea typeface="Roboto Condensed" panose="02000000000000000000" pitchFamily="2" charset="0"/>
              </a:defRPr>
            </a:lvl3pPr>
            <a:lvl4pPr>
              <a:defRPr sz="2000">
                <a:latin typeface="Roboto Condensed" panose="02000000000000000000" pitchFamily="2" charset="0"/>
                <a:ea typeface="Roboto Condensed" panose="02000000000000000000" pitchFamily="2" charset="0"/>
              </a:defRPr>
            </a:lvl4pPr>
            <a:lvl5pPr>
              <a:defRPr sz="2000">
                <a:latin typeface="Roboto Condensed" panose="02000000000000000000" pitchFamily="2" charset="0"/>
                <a:ea typeface="Roboto Condensed" panose="02000000000000000000" pitchFamily="2" charset="0"/>
              </a:defRPr>
            </a:lvl5pPr>
            <a:lvl6pPr>
              <a:defRPr sz="2000"/>
            </a:lvl6pPr>
            <a:lvl7pPr>
              <a:defRPr sz="2000"/>
            </a:lvl7pPr>
            <a:lvl8pPr>
              <a:defRPr sz="2000"/>
            </a:lvl8pPr>
            <a:lvl9pPr>
              <a:defRPr sz="2000"/>
            </a:lvl9pPr>
          </a:lstStyle>
          <a:p>
            <a:pPr lvl="0"/>
            <a:r>
              <a:rPr lang="ro-RO" dirty="0"/>
              <a:t>Stil text - 28</a:t>
            </a:r>
            <a:endParaRPr lang="en-US" dirty="0"/>
          </a:p>
          <a:p>
            <a:pPr lvl="1"/>
            <a:r>
              <a:rPr lang="ro-RO" dirty="0"/>
              <a:t>Stil text - 24</a:t>
            </a:r>
            <a:endParaRPr lang="en-US" dirty="0"/>
          </a:p>
          <a:p>
            <a:pPr lvl="2"/>
            <a:r>
              <a:rPr lang="ro-RO" dirty="0"/>
              <a:t>Stil text 20 </a:t>
            </a:r>
            <a:endParaRPr lang="en-US" dirty="0"/>
          </a:p>
          <a:p>
            <a:pPr lvl="3"/>
            <a:r>
              <a:rPr lang="ro-RO" dirty="0"/>
              <a:t>Stil text 18</a:t>
            </a:r>
            <a:endParaRPr lang="en-US" dirty="0"/>
          </a:p>
          <a:p>
            <a:pPr lvl="4"/>
            <a:r>
              <a:rPr lang="ro-RO" dirty="0"/>
              <a:t>Stil text 18</a:t>
            </a:r>
            <a:endParaRPr lang="en-US" dirty="0"/>
          </a:p>
        </p:txBody>
      </p:sp>
      <p:sp>
        <p:nvSpPr>
          <p:cNvPr id="4" name="Text Placeholder 3"/>
          <p:cNvSpPr>
            <a:spLocks noGrp="1"/>
          </p:cNvSpPr>
          <p:nvPr>
            <p:ph type="body" sz="half" idx="2" hasCustomPrompt="1"/>
          </p:nvPr>
        </p:nvSpPr>
        <p:spPr>
          <a:xfrm>
            <a:off x="839788" y="3794125"/>
            <a:ext cx="3932237" cy="2066925"/>
          </a:xfrm>
        </p:spPr>
        <p:txBody>
          <a:bodyPr/>
          <a:lstStyle>
            <a:lvl1pPr marL="0" indent="0">
              <a:buNone/>
              <a:defRPr sz="1600">
                <a:latin typeface="Roboto Condensed" panose="02000000000000000000" pitchFamily="2" charset="0"/>
                <a:ea typeface="Roboto Condensed"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dirty="0"/>
              <a:t>subtitlu</a:t>
            </a:r>
            <a:endParaRPr lang="en-US" dirty="0"/>
          </a:p>
        </p:txBody>
      </p:sp>
      <p:sp>
        <p:nvSpPr>
          <p:cNvPr id="5" name="Date Placeholder 4"/>
          <p:cNvSpPr>
            <a:spLocks noGrp="1"/>
          </p:cNvSpPr>
          <p:nvPr>
            <p:ph type="dt" sz="half" idx="10"/>
          </p:nvPr>
        </p:nvSpPr>
        <p:spPr/>
        <p:txBody>
          <a:bodyPr/>
          <a:lstStyle/>
          <a:p>
            <a:fld id="{557F9C6F-A2E3-4A5F-A39D-2D29EBF10493}" type="datetime1">
              <a:rPr lang="en-US" smtClean="0"/>
              <a:t>2/8/2022</a:t>
            </a:fld>
            <a:endParaRPr lang="en-US"/>
          </a:p>
        </p:txBody>
      </p:sp>
      <p:sp>
        <p:nvSpPr>
          <p:cNvPr id="6" name="Footer Placeholder 5"/>
          <p:cNvSpPr>
            <a:spLocks noGrp="1"/>
          </p:cNvSpPr>
          <p:nvPr>
            <p:ph type="ftr" sz="quarter" idx="11"/>
          </p:nvPr>
        </p:nvSpPr>
        <p:spPr/>
        <p:txBody>
          <a:bodyPr/>
          <a:lstStyle/>
          <a:p>
            <a:r>
              <a:rPr lang="fr-FR"/>
              <a:t>Direcția Județeană de Statistică Satu Mare</a:t>
            </a:r>
            <a:endParaRPr lang="en-US"/>
          </a:p>
        </p:txBody>
      </p:sp>
      <p:sp>
        <p:nvSpPr>
          <p:cNvPr id="7" name="Slide Number Placeholder 6"/>
          <p:cNvSpPr>
            <a:spLocks noGrp="1"/>
          </p:cNvSpPr>
          <p:nvPr>
            <p:ph type="sldNum" sz="quarter" idx="12"/>
          </p:nvPr>
        </p:nvSpPr>
        <p:spPr/>
        <p:txBody>
          <a:bodyPr/>
          <a:lstStyle/>
          <a:p>
            <a:fld id="{25462BC7-43A9-4139-AD94-40A7C1EE9FB7}"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20628" y="698157"/>
            <a:ext cx="2870359" cy="689254"/>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74128" y="755535"/>
            <a:ext cx="665322" cy="574497"/>
          </a:xfrm>
          <a:prstGeom prst="rect">
            <a:avLst/>
          </a:prstGeom>
        </p:spPr>
      </p:pic>
    </p:spTree>
    <p:extLst>
      <p:ext uri="{BB962C8B-B14F-4D97-AF65-F5344CB8AC3E}">
        <p14:creationId xmlns:p14="http://schemas.microsoft.com/office/powerpoint/2010/main" val="3691373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vmlDrawing" Target="../drawings/vmlDrawing1.v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Object 6"/>
          <p:cNvGraphicFramePr>
            <a:graphicFrameLocks noChangeAspect="1"/>
          </p:cNvGraphicFramePr>
          <p:nvPr userDrawn="1">
            <p:extLst>
              <p:ext uri="{D42A27DB-BD31-4B8C-83A1-F6EECF244321}">
                <p14:modId xmlns:p14="http://schemas.microsoft.com/office/powerpoint/2010/main" val="1953455616"/>
              </p:ext>
            </p:extLst>
          </p:nvPr>
        </p:nvGraphicFramePr>
        <p:xfrm>
          <a:off x="0" y="0"/>
          <a:ext cx="12192000" cy="6858000"/>
        </p:xfrm>
        <a:graphic>
          <a:graphicData uri="http://schemas.openxmlformats.org/presentationml/2006/ole">
            <mc:AlternateContent xmlns:mc="http://schemas.openxmlformats.org/markup-compatibility/2006">
              <mc:Choice xmlns:v="urn:schemas-microsoft-com:vml" Requires="v">
                <p:oleObj spid="_x0000_s5163" name="Acrobat Document" r:id="rId13" imgW="18288000" imgH="10287000" progId="AcroExch.Document.11">
                  <p:embed/>
                </p:oleObj>
              </mc:Choice>
              <mc:Fallback>
                <p:oleObj name="Acrobat Document" r:id="rId13" imgW="18288000" imgH="10287000" progId="AcroExch.Document.11">
                  <p:embed/>
                  <p:pic>
                    <p:nvPicPr>
                      <p:cNvPr id="0" name=""/>
                      <p:cNvPicPr/>
                      <p:nvPr/>
                    </p:nvPicPr>
                    <p:blipFill>
                      <a:blip r:embed="rId14"/>
                      <a:stretch>
                        <a:fillRect/>
                      </a:stretch>
                    </p:blipFill>
                    <p:spPr>
                      <a:xfrm>
                        <a:off x="0" y="0"/>
                        <a:ext cx="12192000" cy="6858000"/>
                      </a:xfrm>
                      <a:prstGeom prst="rect">
                        <a:avLst/>
                      </a:prstGeom>
                    </p:spPr>
                  </p:pic>
                </p:oleObj>
              </mc:Fallback>
            </mc:AlternateContent>
          </a:graphicData>
        </a:graphic>
      </p:graphicFrame>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o-RO" dirty="0"/>
              <a:t>Stil text - 28</a:t>
            </a:r>
            <a:endParaRPr lang="en-US" dirty="0"/>
          </a:p>
          <a:p>
            <a:pPr lvl="1"/>
            <a:r>
              <a:rPr lang="ro-RO" dirty="0"/>
              <a:t>Stil text - 24</a:t>
            </a:r>
            <a:endParaRPr lang="en-US" dirty="0"/>
          </a:p>
          <a:p>
            <a:pPr lvl="2"/>
            <a:r>
              <a:rPr lang="ro-RO" dirty="0"/>
              <a:t>Stil text 20 </a:t>
            </a:r>
            <a:endParaRPr lang="en-US" dirty="0"/>
          </a:p>
          <a:p>
            <a:pPr lvl="3"/>
            <a:r>
              <a:rPr lang="ro-RO" dirty="0"/>
              <a:t>Stil text 18</a:t>
            </a:r>
            <a:endParaRPr lang="en-US" dirty="0"/>
          </a:p>
          <a:p>
            <a:pPr lvl="4"/>
            <a:r>
              <a:rPr lang="ro-RO" dirty="0"/>
              <a:t>Stil text 18</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3CB8AF-32B1-492E-8181-BA27AB302155}" type="datetime1">
              <a:rPr lang="en-US" smtClean="0"/>
              <a:t>2/8/2022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Direcția Județeană de Statistică Satu Mare</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62BC7-43A9-4139-AD94-40A7C1EE9FB7}" type="slidenum">
              <a:rPr lang="en-US" smtClean="0"/>
              <a:t>‹#›</a:t>
            </a:fld>
            <a:endParaRPr lang="en-US"/>
          </a:p>
        </p:txBody>
      </p:sp>
    </p:spTree>
    <p:extLst>
      <p:ext uri="{BB962C8B-B14F-4D97-AF65-F5344CB8AC3E}">
        <p14:creationId xmlns:p14="http://schemas.microsoft.com/office/powerpoint/2010/main" val="1857287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dt="0"/>
  <p:txStyles>
    <p:titleStyle>
      <a:lvl1pPr algn="l" defTabSz="914400" rtl="0" eaLnBrk="1" latinLnBrk="0" hangingPunct="1">
        <a:lnSpc>
          <a:spcPct val="90000"/>
        </a:lnSpc>
        <a:spcBef>
          <a:spcPct val="0"/>
        </a:spcBef>
        <a:buNone/>
        <a:defRPr sz="4400" kern="1200">
          <a:solidFill>
            <a:schemeClr val="tx1"/>
          </a:solidFill>
          <a:latin typeface="Roboto Condensed" panose="02000000000000000000" pitchFamily="2" charset="0"/>
          <a:ea typeface="Roboto Condensed" panose="02000000000000000000" pitchFamily="2"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Roboto Condensed" panose="02000000000000000000" pitchFamily="2" charset="0"/>
          <a:ea typeface="Roboto Condensed"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Roboto Condensed" panose="02000000000000000000" pitchFamily="2" charset="0"/>
          <a:ea typeface="Roboto Condensed"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Roboto Condensed" panose="02000000000000000000" pitchFamily="2" charset="0"/>
          <a:ea typeface="Roboto Condensed"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Condensed" panose="02000000000000000000" pitchFamily="2" charset="0"/>
          <a:ea typeface="Roboto Condensed"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Condensed" panose="02000000000000000000" pitchFamily="2" charset="0"/>
          <a:ea typeface="Roboto Condensed"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emf"/></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54B5E"/>
        </a:solidFill>
        <a:effectLst/>
      </p:bgPr>
    </p:bg>
    <p:spTree>
      <p:nvGrpSpPr>
        <p:cNvPr id="1" name=""/>
        <p:cNvGrpSpPr/>
        <p:nvPr/>
      </p:nvGrpSpPr>
      <p:grpSpPr>
        <a:xfrm>
          <a:off x="0" y="0"/>
          <a:ext cx="0" cy="0"/>
          <a:chOff x="0" y="0"/>
          <a:chExt cx="0" cy="0"/>
        </a:xfrm>
      </p:grpSpPr>
      <p:graphicFrame>
        <p:nvGraphicFramePr>
          <p:cNvPr id="16" name="Object 15"/>
          <p:cNvGraphicFramePr>
            <a:graphicFrameLocks noChangeAspect="1"/>
          </p:cNvGraphicFramePr>
          <p:nvPr>
            <p:extLst>
              <p:ext uri="{D42A27DB-BD31-4B8C-83A1-F6EECF244321}">
                <p14:modId xmlns:p14="http://schemas.microsoft.com/office/powerpoint/2010/main" val="716918987"/>
              </p:ext>
            </p:extLst>
          </p:nvPr>
        </p:nvGraphicFramePr>
        <p:xfrm>
          <a:off x="0" y="0"/>
          <a:ext cx="12192000" cy="6858000"/>
        </p:xfrm>
        <a:graphic>
          <a:graphicData uri="http://schemas.openxmlformats.org/presentationml/2006/ole">
            <mc:AlternateContent xmlns:mc="http://schemas.openxmlformats.org/markup-compatibility/2006">
              <mc:Choice xmlns:v="urn:schemas-microsoft-com:vml" Requires="v">
                <p:oleObj spid="_x0000_s1074" name="Acrobat Document" r:id="rId3" imgW="18288000" imgH="10287000" progId="AcroExch.Document.11">
                  <p:embed/>
                </p:oleObj>
              </mc:Choice>
              <mc:Fallback>
                <p:oleObj name="Acrobat Document" r:id="rId3" imgW="18288000" imgH="10287000" progId="AcroExch.Document.11">
                  <p:embed/>
                  <p:pic>
                    <p:nvPicPr>
                      <p:cNvPr id="0" name=""/>
                      <p:cNvPicPr/>
                      <p:nvPr/>
                    </p:nvPicPr>
                    <p:blipFill>
                      <a:blip r:embed="rId4"/>
                      <a:stretch>
                        <a:fillRect/>
                      </a:stretch>
                    </p:blipFill>
                    <p:spPr>
                      <a:xfrm>
                        <a:off x="0" y="0"/>
                        <a:ext cx="12192000" cy="6858000"/>
                      </a:xfrm>
                      <a:prstGeom prst="rect">
                        <a:avLst/>
                      </a:prstGeom>
                    </p:spPr>
                  </p:pic>
                </p:oleObj>
              </mc:Fallback>
            </mc:AlternateContent>
          </a:graphicData>
        </a:graphic>
      </p:graphicFrame>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58006" y="810183"/>
            <a:ext cx="3954625" cy="949618"/>
          </a:xfrm>
          <a:prstGeom prst="rect">
            <a:avLst/>
          </a:prstGeom>
        </p:spPr>
      </p:pic>
      <p:sp>
        <p:nvSpPr>
          <p:cNvPr id="14" name="Right Triangle 13"/>
          <p:cNvSpPr/>
          <p:nvPr/>
        </p:nvSpPr>
        <p:spPr>
          <a:xfrm>
            <a:off x="0" y="5157537"/>
            <a:ext cx="1852863" cy="1700463"/>
          </a:xfrm>
          <a:prstGeom prst="rtTriangle">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142963" y="2737799"/>
            <a:ext cx="7755072" cy="1569660"/>
          </a:xfrm>
          <a:prstGeom prst="rect">
            <a:avLst/>
          </a:prstGeom>
          <a:noFill/>
        </p:spPr>
        <p:txBody>
          <a:bodyPr wrap="none" rtlCol="0">
            <a:spAutoFit/>
          </a:bodyPr>
          <a:lstStyle/>
          <a:p>
            <a:pPr algn="ctr"/>
            <a:r>
              <a:rPr lang="en-US" sz="2800" b="1" dirty="0">
                <a:solidFill>
                  <a:schemeClr val="bg1"/>
                </a:solidFill>
              </a:rPr>
              <a:t>RECENSĂMÂNTUL POPULAȚIEI ȘI AL LOCUINȚELOR </a:t>
            </a:r>
            <a:endParaRPr lang="en-GB" sz="2800" b="1" dirty="0">
              <a:solidFill>
                <a:schemeClr val="bg1"/>
              </a:solidFill>
            </a:endParaRPr>
          </a:p>
          <a:p>
            <a:pPr algn="ctr"/>
            <a:r>
              <a:rPr lang="en-US" sz="2800" b="1" dirty="0">
                <a:solidFill>
                  <a:schemeClr val="bg1"/>
                </a:solidFill>
              </a:rPr>
              <a:t>DIN ANUL 2021 (RPL2021)</a:t>
            </a:r>
            <a:endParaRPr lang="en-GB" sz="2800" b="1" dirty="0">
              <a:solidFill>
                <a:schemeClr val="bg1"/>
              </a:solidFill>
            </a:endParaRPr>
          </a:p>
          <a:p>
            <a:pPr algn="ctr"/>
            <a:endParaRPr lang="ro-RO" sz="4000" b="1" dirty="0">
              <a:solidFill>
                <a:schemeClr val="bg1"/>
              </a:solidFill>
              <a:latin typeface="Montserrat" panose="00000500000000000000" pitchFamily="50" charset="-18"/>
            </a:endParaRPr>
          </a:p>
        </p:txBody>
      </p:sp>
      <p:sp>
        <p:nvSpPr>
          <p:cNvPr id="18" name="TextBox 17"/>
          <p:cNvSpPr txBox="1"/>
          <p:nvPr/>
        </p:nvSpPr>
        <p:spPr>
          <a:xfrm>
            <a:off x="8847345" y="4587520"/>
            <a:ext cx="1903085" cy="646331"/>
          </a:xfrm>
          <a:prstGeom prst="rect">
            <a:avLst/>
          </a:prstGeom>
          <a:noFill/>
        </p:spPr>
        <p:txBody>
          <a:bodyPr wrap="none" rtlCol="0">
            <a:spAutoFit/>
          </a:bodyPr>
          <a:lstStyle/>
          <a:p>
            <a:pPr algn="ctr"/>
            <a:r>
              <a:rPr lang="en-GB" dirty="0">
                <a:solidFill>
                  <a:schemeClr val="bg1"/>
                </a:solidFill>
                <a:latin typeface="Roboto Condensed" panose="02000000000000000000" pitchFamily="2" charset="0"/>
                <a:ea typeface="Roboto Condensed" panose="02000000000000000000" pitchFamily="2" charset="0"/>
                <a:cs typeface="Roboto" panose="02000000000000000000" pitchFamily="2" charset="0"/>
              </a:rPr>
              <a:t>Director </a:t>
            </a:r>
            <a:r>
              <a:rPr lang="en-GB" dirty="0" err="1">
                <a:solidFill>
                  <a:schemeClr val="bg1"/>
                </a:solidFill>
                <a:latin typeface="Roboto Condensed" panose="02000000000000000000" pitchFamily="2" charset="0"/>
                <a:ea typeface="Roboto Condensed" panose="02000000000000000000" pitchFamily="2" charset="0"/>
                <a:cs typeface="Roboto" panose="02000000000000000000" pitchFamily="2" charset="0"/>
              </a:rPr>
              <a:t>executiv</a:t>
            </a:r>
            <a:endParaRPr lang="en-GB" dirty="0">
              <a:solidFill>
                <a:schemeClr val="bg1"/>
              </a:solidFill>
              <a:latin typeface="Roboto Condensed" panose="02000000000000000000" pitchFamily="2" charset="0"/>
              <a:ea typeface="Roboto Condensed" panose="02000000000000000000" pitchFamily="2" charset="0"/>
              <a:cs typeface="Roboto" panose="02000000000000000000" pitchFamily="2" charset="0"/>
            </a:endParaRPr>
          </a:p>
          <a:p>
            <a:pPr algn="ctr"/>
            <a:r>
              <a:rPr lang="en-GB" dirty="0">
                <a:solidFill>
                  <a:schemeClr val="bg1"/>
                </a:solidFill>
                <a:latin typeface="Roboto Condensed" panose="02000000000000000000" pitchFamily="2" charset="0"/>
                <a:ea typeface="Roboto Condensed" panose="02000000000000000000" pitchFamily="2" charset="0"/>
                <a:cs typeface="Roboto" panose="02000000000000000000" pitchFamily="2" charset="0"/>
              </a:rPr>
              <a:t>C</a:t>
            </a:r>
            <a:r>
              <a:rPr lang="ro-RO" dirty="0">
                <a:solidFill>
                  <a:schemeClr val="bg1"/>
                </a:solidFill>
                <a:latin typeface="Roboto Condensed" panose="02000000000000000000" pitchFamily="2" charset="0"/>
                <a:ea typeface="Roboto Condensed" panose="02000000000000000000" pitchFamily="2" charset="0"/>
                <a:cs typeface="Roboto" panose="02000000000000000000" pitchFamily="2" charset="0"/>
              </a:rPr>
              <a:t>ă</a:t>
            </a:r>
            <a:r>
              <a:rPr lang="en-GB" dirty="0">
                <a:solidFill>
                  <a:schemeClr val="bg1"/>
                </a:solidFill>
                <a:latin typeface="Roboto Condensed" panose="02000000000000000000" pitchFamily="2" charset="0"/>
                <a:ea typeface="Roboto Condensed" panose="02000000000000000000" pitchFamily="2" charset="0"/>
                <a:cs typeface="Roboto" panose="02000000000000000000" pitchFamily="2" charset="0"/>
              </a:rPr>
              <a:t>t</a:t>
            </a:r>
            <a:r>
              <a:rPr lang="ro-RO" dirty="0">
                <a:solidFill>
                  <a:schemeClr val="bg1"/>
                </a:solidFill>
                <a:latin typeface="Roboto Condensed" panose="02000000000000000000" pitchFamily="2" charset="0"/>
                <a:ea typeface="Roboto Condensed" panose="02000000000000000000" pitchFamily="2" charset="0"/>
                <a:cs typeface="Roboto" panose="02000000000000000000" pitchFamily="2" charset="0"/>
              </a:rPr>
              <a:t>ă</a:t>
            </a:r>
            <a:r>
              <a:rPr lang="en-GB" dirty="0" err="1">
                <a:solidFill>
                  <a:schemeClr val="bg1"/>
                </a:solidFill>
                <a:latin typeface="Roboto Condensed" panose="02000000000000000000" pitchFamily="2" charset="0"/>
                <a:ea typeface="Roboto Condensed" panose="02000000000000000000" pitchFamily="2" charset="0"/>
                <a:cs typeface="Roboto" panose="02000000000000000000" pitchFamily="2" charset="0"/>
              </a:rPr>
              <a:t>lin</a:t>
            </a:r>
            <a:r>
              <a:rPr lang="en-GB" dirty="0">
                <a:solidFill>
                  <a:schemeClr val="bg1"/>
                </a:solidFill>
                <a:latin typeface="Roboto Condensed" panose="02000000000000000000" pitchFamily="2" charset="0"/>
                <a:ea typeface="Roboto Condensed" panose="02000000000000000000" pitchFamily="2" charset="0"/>
                <a:cs typeface="Roboto" panose="02000000000000000000" pitchFamily="2" charset="0"/>
              </a:rPr>
              <a:t> GHIRAN</a:t>
            </a:r>
            <a:endParaRPr lang="en-US" dirty="0">
              <a:solidFill>
                <a:schemeClr val="bg1"/>
              </a:solidFill>
              <a:latin typeface="Roboto Condensed" panose="02000000000000000000" pitchFamily="2" charset="0"/>
              <a:ea typeface="Roboto Condensed" panose="02000000000000000000" pitchFamily="2" charset="0"/>
              <a:cs typeface="Roboto" panose="02000000000000000000" pitchFamily="2" charset="0"/>
            </a:endParaRPr>
          </a:p>
        </p:txBody>
      </p:sp>
      <p:pic>
        <p:nvPicPr>
          <p:cNvPr id="1056" name="Picture 32" descr="logoSM">
            <a:extLst>
              <a:ext uri="{FF2B5EF4-FFF2-40B4-BE49-F238E27FC236}">
                <a16:creationId xmlns:a16="http://schemas.microsoft.com/office/drawing/2014/main" id="{00BD000C-134F-4037-89EE-0598C493016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28819" y="810183"/>
            <a:ext cx="3305175"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a:extLst>
              <a:ext uri="{FF2B5EF4-FFF2-40B4-BE49-F238E27FC236}">
                <a16:creationId xmlns:a16="http://schemas.microsoft.com/office/drawing/2014/main" id="{6BD47C30-9EA3-4DF8-B4B7-61FE3B785492}"/>
              </a:ext>
            </a:extLst>
          </p:cNvPr>
          <p:cNvSpPr>
            <a:spLocks noGrp="1"/>
          </p:cNvSpPr>
          <p:nvPr>
            <p:ph type="ftr" sz="quarter" idx="11"/>
          </p:nvPr>
        </p:nvSpPr>
        <p:spPr/>
        <p:txBody>
          <a:bodyPr/>
          <a:lstStyle/>
          <a:p>
            <a:r>
              <a:rPr lang="fr-FR"/>
              <a:t>Direcția Județeană de Statistică Satu Mare</a:t>
            </a:r>
            <a:endParaRPr lang="en-US"/>
          </a:p>
        </p:txBody>
      </p:sp>
    </p:spTree>
    <p:extLst>
      <p:ext uri="{BB962C8B-B14F-4D97-AF65-F5344CB8AC3E}">
        <p14:creationId xmlns:p14="http://schemas.microsoft.com/office/powerpoint/2010/main" val="3903978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05A87A1-A518-4CC9-A8F7-5A8E4F58D09B}"/>
              </a:ext>
            </a:extLst>
          </p:cNvPr>
          <p:cNvSpPr>
            <a:spLocks noGrp="1"/>
          </p:cNvSpPr>
          <p:nvPr>
            <p:ph idx="1"/>
          </p:nvPr>
        </p:nvSpPr>
        <p:spPr>
          <a:xfrm>
            <a:off x="838200" y="1755834"/>
            <a:ext cx="10515600" cy="4100512"/>
          </a:xfrm>
        </p:spPr>
        <p:txBody>
          <a:bodyPr>
            <a:normAutofit/>
          </a:bodyPr>
          <a:lstStyle/>
          <a:p>
            <a:pPr algn="just"/>
            <a:r>
              <a:rPr lang="pt-BR" sz="1800" dirty="0">
                <a:latin typeface="+mn-lt"/>
              </a:rPr>
              <a:t>14. Sprijină activitatea de autorecenzare asistată a datelor privind populaţia şi locuinţele, potrivit normelor stabilite de UCIR;</a:t>
            </a:r>
            <a:endParaRPr lang="en-GB" sz="1800" dirty="0">
              <a:latin typeface="+mn-lt"/>
            </a:endParaRPr>
          </a:p>
          <a:p>
            <a:pPr algn="just"/>
            <a:r>
              <a:rPr lang="pt-BR" sz="1800" dirty="0">
                <a:latin typeface="+mn-lt"/>
              </a:rPr>
              <a:t>15. </a:t>
            </a:r>
            <a:r>
              <a:rPr lang="ro-RO" sz="1800" dirty="0">
                <a:latin typeface="+mn-lt"/>
              </a:rPr>
              <a:t>Organizează şi verifică modul în care </a:t>
            </a:r>
            <a:r>
              <a:rPr lang="pt-BR" sz="1800" dirty="0">
                <a:latin typeface="+mn-lt"/>
              </a:rPr>
              <a:t>recenzorii efectuează vizitele preliminare, </a:t>
            </a:r>
            <a:r>
              <a:rPr lang="ro-RO" sz="1800" dirty="0">
                <a:latin typeface="+mn-lt"/>
              </a:rPr>
              <a:t>hotărăsc măsurile necesare pentru remedierea lipsurilor constatate și informează comisia județeană despre aceste aspecte</a:t>
            </a:r>
            <a:r>
              <a:rPr lang="pt-BR" sz="1800" dirty="0">
                <a:latin typeface="+mn-lt"/>
              </a:rPr>
              <a:t>;</a:t>
            </a:r>
            <a:endParaRPr lang="en-GB" sz="1800" dirty="0">
              <a:latin typeface="+mn-lt"/>
            </a:endParaRPr>
          </a:p>
          <a:p>
            <a:pPr algn="just"/>
            <a:r>
              <a:rPr lang="ro-RO" sz="1800" dirty="0">
                <a:latin typeface="+mn-lt"/>
              </a:rPr>
              <a:t>16. În dimineaţa primei zile de recenzare în teren controlează dacă toţi recenzorii şi recenzorii şefi se află pe teren şi iau măsuri pentru înlocuirea celor absenţi, cu recenzori de rezervă; </a:t>
            </a:r>
            <a:endParaRPr lang="en-GB" sz="1800" dirty="0">
              <a:latin typeface="+mn-lt"/>
            </a:endParaRPr>
          </a:p>
          <a:p>
            <a:pPr algn="just"/>
            <a:r>
              <a:rPr lang="pt-BR" sz="1800" dirty="0">
                <a:latin typeface="+mn-lt"/>
              </a:rPr>
              <a:t>17. Asigură, prin recenzori, </a:t>
            </a:r>
            <a:r>
              <a:rPr lang="ro-RO" sz="1800" dirty="0">
                <a:latin typeface="+mn-lt"/>
              </a:rPr>
              <a:t>î</a:t>
            </a:r>
            <a:r>
              <a:rPr lang="pt-BR" sz="1800" dirty="0">
                <a:latin typeface="+mn-lt"/>
              </a:rPr>
              <a:t>nregistrarea </a:t>
            </a:r>
            <a:r>
              <a:rPr lang="ro-RO" sz="1800" dirty="0">
                <a:latin typeface="+mn-lt"/>
              </a:rPr>
              <a:t>î</a:t>
            </a:r>
            <a:r>
              <a:rPr lang="pt-BR" sz="1800" dirty="0">
                <a:latin typeface="+mn-lt"/>
              </a:rPr>
              <a:t>n chestionarele de recensăm</a:t>
            </a:r>
            <a:r>
              <a:rPr lang="ro-RO" sz="1800" dirty="0">
                <a:latin typeface="+mn-lt"/>
              </a:rPr>
              <a:t>â</a:t>
            </a:r>
            <a:r>
              <a:rPr lang="pt-BR" sz="1800" dirty="0">
                <a:latin typeface="+mn-lt"/>
              </a:rPr>
              <a:t>nt, a datelor privind populaţia şi locuinţele din municipii, oraşe sau comune, potrivit normelor metodologice aprobate de CCRPL2021;</a:t>
            </a:r>
            <a:endParaRPr lang="en-GB" sz="1800" dirty="0">
              <a:latin typeface="+mn-lt"/>
            </a:endParaRPr>
          </a:p>
          <a:p>
            <a:pPr algn="just"/>
            <a:r>
              <a:rPr lang="pt-BR" sz="1800" dirty="0">
                <a:latin typeface="+mn-lt"/>
              </a:rPr>
              <a:t>18. </a:t>
            </a:r>
            <a:r>
              <a:rPr lang="ro-RO" sz="1800" dirty="0">
                <a:latin typeface="+mn-lt"/>
              </a:rPr>
              <a:t>Î</a:t>
            </a:r>
            <a:r>
              <a:rPr lang="pt-BR" sz="1800" dirty="0">
                <a:latin typeface="+mn-lt"/>
              </a:rPr>
              <a:t>ncep</a:t>
            </a:r>
            <a:r>
              <a:rPr lang="ro-RO" sz="1800" dirty="0">
                <a:latin typeface="+mn-lt"/>
                <a:sym typeface="Times New Roman" panose="02020603050405020304" pitchFamily="18" charset="0"/>
              </a:rPr>
              <a:t>â</a:t>
            </a:r>
            <a:r>
              <a:rPr lang="pt-BR" sz="1800" dirty="0">
                <a:latin typeface="+mn-lt"/>
              </a:rPr>
              <a:t>nd cu seara primei zile de recenzare în teren, analizează zilnic cu recenzorii şi recenzorii şefi, modul cum s-a desfăşurat </a:t>
            </a:r>
            <a:r>
              <a:rPr lang="ro-RO" sz="1800" dirty="0">
                <a:latin typeface="+mn-lt"/>
                <a:sym typeface="Times New Roman" panose="02020603050405020304" pitchFamily="18" charset="0"/>
              </a:rPr>
              <a:t>î</a:t>
            </a:r>
            <a:r>
              <a:rPr lang="pt-BR" sz="1800" dirty="0">
                <a:latin typeface="+mn-lt"/>
              </a:rPr>
              <a:t>nregistrarea, greutăţile </a:t>
            </a:r>
            <a:r>
              <a:rPr lang="ro-RO" sz="1800" dirty="0">
                <a:latin typeface="+mn-lt"/>
              </a:rPr>
              <a:t>î</a:t>
            </a:r>
            <a:r>
              <a:rPr lang="pt-BR" sz="1800" dirty="0">
                <a:latin typeface="+mn-lt"/>
              </a:rPr>
              <a:t>nt</a:t>
            </a:r>
            <a:r>
              <a:rPr lang="ro-RO" sz="1800" dirty="0">
                <a:latin typeface="+mn-lt"/>
              </a:rPr>
              <a:t>â</a:t>
            </a:r>
            <a:r>
              <a:rPr lang="pt-BR" sz="1800" dirty="0">
                <a:latin typeface="+mn-lt"/>
              </a:rPr>
              <a:t>mpinate şi hotărăsc măsurile necesare pentru remedierea lipsurilor constatate, pentru asigurarea interpretării unitare a instrucţiunilor şi a </a:t>
            </a:r>
            <a:r>
              <a:rPr lang="ro-RO" sz="1800" dirty="0">
                <a:latin typeface="+mn-lt"/>
              </a:rPr>
              <a:t>î</a:t>
            </a:r>
            <a:r>
              <a:rPr lang="pt-BR" sz="1800" dirty="0">
                <a:latin typeface="+mn-lt"/>
              </a:rPr>
              <a:t>nregistrării complete a datelor privind populaţia şi locuinţele;</a:t>
            </a:r>
            <a:endParaRPr lang="en-GB" sz="1800" dirty="0">
              <a:latin typeface="+mn-lt"/>
            </a:endParaRPr>
          </a:p>
          <a:p>
            <a:endParaRPr lang="en-GB" dirty="0"/>
          </a:p>
        </p:txBody>
      </p:sp>
      <p:sp>
        <p:nvSpPr>
          <p:cNvPr id="3" name="Footer Placeholder 2">
            <a:extLst>
              <a:ext uri="{FF2B5EF4-FFF2-40B4-BE49-F238E27FC236}">
                <a16:creationId xmlns:a16="http://schemas.microsoft.com/office/drawing/2014/main" id="{6593CFB8-BB7B-4C66-B3D8-D5AAF5AD8C67}"/>
              </a:ext>
            </a:extLst>
          </p:cNvPr>
          <p:cNvSpPr>
            <a:spLocks noGrp="1"/>
          </p:cNvSpPr>
          <p:nvPr>
            <p:ph type="ftr" sz="quarter" idx="11"/>
          </p:nvPr>
        </p:nvSpPr>
        <p:spPr/>
        <p:txBody>
          <a:bodyPr/>
          <a:lstStyle/>
          <a:p>
            <a:r>
              <a:rPr lang="fr-FR"/>
              <a:t>Direcția Județeană de Statistică Satu Mare</a:t>
            </a:r>
            <a:endParaRPr lang="en-US"/>
          </a:p>
        </p:txBody>
      </p:sp>
      <p:pic>
        <p:nvPicPr>
          <p:cNvPr id="4" name="Picture 32" descr="logoSM">
            <a:extLst>
              <a:ext uri="{FF2B5EF4-FFF2-40B4-BE49-F238E27FC236}">
                <a16:creationId xmlns:a16="http://schemas.microsoft.com/office/drawing/2014/main" id="{33AA643F-965F-4264-9515-BBBA02516D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0385" y="742869"/>
            <a:ext cx="2130803" cy="614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9405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494CF80-2003-4410-95C1-34D3E3BB90C2}"/>
              </a:ext>
            </a:extLst>
          </p:cNvPr>
          <p:cNvSpPr>
            <a:spLocks noGrp="1"/>
          </p:cNvSpPr>
          <p:nvPr>
            <p:ph idx="1"/>
          </p:nvPr>
        </p:nvSpPr>
        <p:spPr>
          <a:xfrm>
            <a:off x="838200" y="1629999"/>
            <a:ext cx="10515600" cy="4100512"/>
          </a:xfrm>
        </p:spPr>
        <p:txBody>
          <a:bodyPr>
            <a:normAutofit/>
          </a:bodyPr>
          <a:lstStyle/>
          <a:p>
            <a:pPr algn="just"/>
            <a:r>
              <a:rPr lang="pt-BR" sz="1800" dirty="0">
                <a:latin typeface="+mn-lt"/>
              </a:rPr>
              <a:t>19. Pe toată perioada de </a:t>
            </a:r>
            <a:r>
              <a:rPr lang="ro-RO" sz="1800" dirty="0">
                <a:latin typeface="+mn-lt"/>
                <a:sym typeface="Times New Roman" panose="02020603050405020304" pitchFamily="18" charset="0"/>
              </a:rPr>
              <a:t>î</a:t>
            </a:r>
            <a:r>
              <a:rPr lang="pt-BR" sz="1800" dirty="0">
                <a:latin typeface="+mn-lt"/>
              </a:rPr>
              <a:t>nregistrare, zilnic, </a:t>
            </a:r>
            <a:r>
              <a:rPr lang="ro-RO" sz="1800" dirty="0">
                <a:latin typeface="+mn-lt"/>
              </a:rPr>
              <a:t>î</a:t>
            </a:r>
            <a:r>
              <a:rPr lang="pt-BR" sz="1800" dirty="0">
                <a:latin typeface="+mn-lt"/>
              </a:rPr>
              <a:t>ntre orele stabilite, comisiile de recensăm</a:t>
            </a:r>
            <a:r>
              <a:rPr lang="ro-RO" sz="1800" dirty="0">
                <a:latin typeface="+mn-lt"/>
                <a:sym typeface="Times New Roman" panose="02020603050405020304" pitchFamily="18" charset="0"/>
              </a:rPr>
              <a:t>â</a:t>
            </a:r>
            <a:r>
              <a:rPr lang="pt-BR" sz="1800" dirty="0">
                <a:latin typeface="+mn-lt"/>
              </a:rPr>
              <a:t>nt municipale, orăşeneşti şi comunale, informează prin e-mail comisia de recensăm</a:t>
            </a:r>
            <a:r>
              <a:rPr lang="ro-RO" sz="1800" dirty="0">
                <a:latin typeface="+mn-lt"/>
              </a:rPr>
              <a:t>â</a:t>
            </a:r>
            <a:r>
              <a:rPr lang="pt-BR" sz="1800" dirty="0">
                <a:latin typeface="+mn-lt"/>
              </a:rPr>
              <a:t>nt judeţeană și UJIR despre eventualele situaţii deosebite (metodologice şi organizatorice) </a:t>
            </a:r>
            <a:r>
              <a:rPr lang="ro-RO" sz="1800" dirty="0">
                <a:latin typeface="+mn-lt"/>
                <a:sym typeface="Times New Roman" panose="02020603050405020304" pitchFamily="18" charset="0"/>
              </a:rPr>
              <a:t>î</a:t>
            </a:r>
            <a:r>
              <a:rPr lang="pt-BR" sz="1800" dirty="0">
                <a:latin typeface="+mn-lt"/>
              </a:rPr>
              <a:t>nt</a:t>
            </a:r>
            <a:r>
              <a:rPr lang="ro-RO" sz="1800" dirty="0">
                <a:latin typeface="+mn-lt"/>
              </a:rPr>
              <a:t>â</a:t>
            </a:r>
            <a:r>
              <a:rPr lang="pt-BR" sz="1800" dirty="0">
                <a:latin typeface="+mn-lt"/>
              </a:rPr>
              <a:t>lnite pe teren;</a:t>
            </a:r>
            <a:endParaRPr lang="en-GB" sz="1800" dirty="0">
              <a:latin typeface="+mn-lt"/>
            </a:endParaRPr>
          </a:p>
          <a:p>
            <a:pPr algn="just"/>
            <a:r>
              <a:rPr lang="pt-BR" sz="1800" dirty="0">
                <a:latin typeface="+mn-lt"/>
              </a:rPr>
              <a:t>20. La terminarea operaţiilor de </a:t>
            </a:r>
            <a:r>
              <a:rPr lang="ro-RO" sz="1800" dirty="0">
                <a:latin typeface="+mn-lt"/>
                <a:sym typeface="Times New Roman" panose="02020603050405020304" pitchFamily="18" charset="0"/>
              </a:rPr>
              <a:t>î</a:t>
            </a:r>
            <a:r>
              <a:rPr lang="pt-BR" sz="1800" dirty="0">
                <a:latin typeface="+mn-lt"/>
              </a:rPr>
              <a:t>nregistrare, </a:t>
            </a:r>
            <a:r>
              <a:rPr lang="ro-RO" sz="1800" dirty="0">
                <a:latin typeface="+mn-lt"/>
              </a:rPr>
              <a:t>organizează predarea de către personalul de recensământ a tabletelor către UJIR</a:t>
            </a:r>
            <a:r>
              <a:rPr lang="pt-BR" sz="1800" dirty="0">
                <a:latin typeface="+mn-lt"/>
              </a:rPr>
              <a:t>.</a:t>
            </a:r>
            <a:endParaRPr lang="en-GB" sz="1800" dirty="0">
              <a:latin typeface="+mn-lt"/>
            </a:endParaRPr>
          </a:p>
          <a:p>
            <a:pPr algn="just"/>
            <a:r>
              <a:rPr lang="pt-BR" sz="1800" dirty="0">
                <a:latin typeface="+mn-lt"/>
              </a:rPr>
              <a:t>21. Asigură  păstrarea </a:t>
            </a:r>
            <a:r>
              <a:rPr lang="ro-RO" sz="1800" dirty="0">
                <a:latin typeface="+mn-lt"/>
                <a:sym typeface="Times New Roman" panose="02020603050405020304" pitchFamily="18" charset="0"/>
              </a:rPr>
              <a:t>î</a:t>
            </a:r>
            <a:r>
              <a:rPr lang="pt-BR" sz="1800" dirty="0">
                <a:latin typeface="+mn-lt"/>
              </a:rPr>
              <a:t>n condiţii de securitate a </a:t>
            </a:r>
            <a:r>
              <a:rPr lang="ro-RO" sz="1800" dirty="0">
                <a:latin typeface="+mn-lt"/>
                <a:sym typeface="Times New Roman" panose="02020603050405020304" pitchFamily="18" charset="0"/>
              </a:rPr>
              <a:t>î</a:t>
            </a:r>
            <a:r>
              <a:rPr lang="pt-BR" sz="1800" dirty="0">
                <a:latin typeface="+mn-lt"/>
              </a:rPr>
              <a:t>ntregului material de recensăm</a:t>
            </a:r>
            <a:r>
              <a:rPr lang="ro-RO" sz="1800" dirty="0">
                <a:latin typeface="+mn-lt"/>
              </a:rPr>
              <a:t>â</a:t>
            </a:r>
            <a:r>
              <a:rPr lang="pt-BR" sz="1800" dirty="0">
                <a:latin typeface="+mn-lt"/>
              </a:rPr>
              <a:t>nt;</a:t>
            </a:r>
            <a:endParaRPr lang="en-GB" sz="1800" dirty="0">
              <a:latin typeface="+mn-lt"/>
            </a:endParaRPr>
          </a:p>
          <a:p>
            <a:pPr algn="just"/>
            <a:r>
              <a:rPr lang="pt-BR" sz="1800" dirty="0">
                <a:latin typeface="+mn-lt"/>
              </a:rPr>
              <a:t>22. Analizează rezultatele provizorii ale recensăm</a:t>
            </a:r>
            <a:r>
              <a:rPr lang="ro-RO" sz="1800" dirty="0">
                <a:latin typeface="+mn-lt"/>
                <a:sym typeface="Times New Roman" panose="02020603050405020304" pitchFamily="18" charset="0"/>
              </a:rPr>
              <a:t>â</a:t>
            </a:r>
            <a:r>
              <a:rPr lang="pt-BR" sz="1800" dirty="0">
                <a:latin typeface="+mn-lt"/>
              </a:rPr>
              <a:t>ntului pentru unitatea administrativ-teritorială respectivă;</a:t>
            </a:r>
            <a:endParaRPr lang="en-GB" sz="1800" dirty="0">
              <a:latin typeface="+mn-lt"/>
            </a:endParaRPr>
          </a:p>
          <a:p>
            <a:pPr algn="just"/>
            <a:r>
              <a:rPr lang="pt-BR" sz="1800" dirty="0">
                <a:latin typeface="+mn-lt"/>
              </a:rPr>
              <a:t>24. Acordă asistenţă tehnică şi coordonează lucrările cercetării statistice postrecensământ a recensăm</a:t>
            </a:r>
            <a:r>
              <a:rPr lang="ro-RO" sz="1800" dirty="0">
                <a:latin typeface="+mn-lt"/>
              </a:rPr>
              <a:t>â</a:t>
            </a:r>
            <a:r>
              <a:rPr lang="pt-BR" sz="1800" dirty="0">
                <a:latin typeface="+mn-lt"/>
              </a:rPr>
              <a:t>ntului populaţiei şi al locuinţelor</a:t>
            </a:r>
            <a:r>
              <a:rPr lang="ro-RO" sz="1800" dirty="0">
                <a:latin typeface="+mn-lt"/>
              </a:rPr>
              <a:t> 2021</a:t>
            </a:r>
            <a:r>
              <a:rPr lang="pt-BR" sz="1800" dirty="0">
                <a:latin typeface="+mn-lt"/>
              </a:rPr>
              <a:t>;</a:t>
            </a:r>
            <a:endParaRPr lang="en-GB" sz="1800" dirty="0">
              <a:latin typeface="+mn-lt"/>
            </a:endParaRPr>
          </a:p>
          <a:p>
            <a:pPr algn="just"/>
            <a:r>
              <a:rPr lang="pt-BR" sz="1800" b="1" i="1" dirty="0">
                <a:solidFill>
                  <a:srgbClr val="C00000"/>
                </a:solidFill>
                <a:latin typeface="+mn-lt"/>
              </a:rPr>
              <a:t>25. Nominalizează şi autorizează persoane din aparatul primăriei, pentru aplicarea de amenzi celor care comit fapte ce </a:t>
            </a:r>
            <a:r>
              <a:rPr lang="ro-RO" sz="1800" b="1" i="1" dirty="0">
                <a:solidFill>
                  <a:srgbClr val="C00000"/>
                </a:solidFill>
                <a:latin typeface="+mn-lt"/>
              </a:rPr>
              <a:t>î</a:t>
            </a:r>
            <a:r>
              <a:rPr lang="pt-BR" sz="1800" b="1" i="1" dirty="0">
                <a:solidFill>
                  <a:srgbClr val="C00000"/>
                </a:solidFill>
                <a:latin typeface="+mn-lt"/>
              </a:rPr>
              <a:t>mpiedică desfăşurarea </a:t>
            </a:r>
            <a:r>
              <a:rPr lang="ro-RO" sz="1800" b="1" i="1" dirty="0">
                <a:solidFill>
                  <a:srgbClr val="C00000"/>
                </a:solidFill>
                <a:latin typeface="+mn-lt"/>
              </a:rPr>
              <a:t>î</a:t>
            </a:r>
            <a:r>
              <a:rPr lang="pt-BR" sz="1800" b="1" i="1" dirty="0">
                <a:solidFill>
                  <a:srgbClr val="C00000"/>
                </a:solidFill>
                <a:latin typeface="+mn-lt"/>
              </a:rPr>
              <a:t>n bune condiţii a acţiunilor de recensăm</a:t>
            </a:r>
            <a:r>
              <a:rPr lang="ro-RO" sz="1800" b="1" i="1" dirty="0">
                <a:solidFill>
                  <a:srgbClr val="C00000"/>
                </a:solidFill>
                <a:latin typeface="+mn-lt"/>
              </a:rPr>
              <a:t>â</a:t>
            </a:r>
            <a:r>
              <a:rPr lang="pt-BR" sz="1800" b="1" i="1" dirty="0">
                <a:solidFill>
                  <a:srgbClr val="C00000"/>
                </a:solidFill>
                <a:latin typeface="+mn-lt"/>
              </a:rPr>
              <a:t>nt (art. 56 din O.U.G. 19/2020 cu completările și modificările ulterioare);</a:t>
            </a:r>
            <a:endParaRPr lang="en-GB" sz="1800" dirty="0">
              <a:solidFill>
                <a:srgbClr val="C00000"/>
              </a:solidFill>
              <a:latin typeface="+mn-lt"/>
            </a:endParaRPr>
          </a:p>
          <a:p>
            <a:endParaRPr lang="en-GB" dirty="0"/>
          </a:p>
        </p:txBody>
      </p:sp>
      <p:sp>
        <p:nvSpPr>
          <p:cNvPr id="3" name="Footer Placeholder 2">
            <a:extLst>
              <a:ext uri="{FF2B5EF4-FFF2-40B4-BE49-F238E27FC236}">
                <a16:creationId xmlns:a16="http://schemas.microsoft.com/office/drawing/2014/main" id="{8CD15B09-67D4-4D9C-A672-2A763F0CDC1A}"/>
              </a:ext>
            </a:extLst>
          </p:cNvPr>
          <p:cNvSpPr>
            <a:spLocks noGrp="1"/>
          </p:cNvSpPr>
          <p:nvPr>
            <p:ph type="ftr" sz="quarter" idx="11"/>
          </p:nvPr>
        </p:nvSpPr>
        <p:spPr/>
        <p:txBody>
          <a:bodyPr/>
          <a:lstStyle/>
          <a:p>
            <a:r>
              <a:rPr lang="fr-FR"/>
              <a:t>Direcția Județeană de Statistică Satu Mare</a:t>
            </a:r>
            <a:endParaRPr lang="en-US"/>
          </a:p>
        </p:txBody>
      </p:sp>
      <p:pic>
        <p:nvPicPr>
          <p:cNvPr id="4" name="Picture 32" descr="logoSM">
            <a:extLst>
              <a:ext uri="{FF2B5EF4-FFF2-40B4-BE49-F238E27FC236}">
                <a16:creationId xmlns:a16="http://schemas.microsoft.com/office/drawing/2014/main" id="{7A563F4A-7801-4316-BE11-4A0F7E99B0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0385" y="742869"/>
            <a:ext cx="2130803" cy="614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221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190BAAD-B6BF-4A7C-8C74-598D46E7F0A9}"/>
              </a:ext>
            </a:extLst>
          </p:cNvPr>
          <p:cNvSpPr>
            <a:spLocks noGrp="1"/>
          </p:cNvSpPr>
          <p:nvPr>
            <p:ph idx="1"/>
          </p:nvPr>
        </p:nvSpPr>
        <p:spPr>
          <a:xfrm>
            <a:off x="838200" y="1604832"/>
            <a:ext cx="10515600" cy="4100512"/>
          </a:xfrm>
        </p:spPr>
        <p:txBody>
          <a:bodyPr>
            <a:normAutofit/>
          </a:bodyPr>
          <a:lstStyle/>
          <a:p>
            <a:pPr algn="just"/>
            <a:r>
              <a:rPr lang="pt-BR" sz="1800" dirty="0">
                <a:latin typeface="+mn-lt"/>
              </a:rPr>
              <a:t>26. </a:t>
            </a:r>
            <a:r>
              <a:rPr lang="ro-RO" sz="1800" dirty="0">
                <a:latin typeface="+mn-lt"/>
                <a:sym typeface="Times New Roman" panose="02020603050405020304" pitchFamily="18" charset="0"/>
              </a:rPr>
              <a:t>Î</a:t>
            </a:r>
            <a:r>
              <a:rPr lang="pt-BR" sz="1800" dirty="0">
                <a:latin typeface="+mn-lt"/>
              </a:rPr>
              <a:t>n timpul </a:t>
            </a:r>
            <a:r>
              <a:rPr lang="ro-RO" sz="1800" dirty="0">
                <a:latin typeface="+mn-lt"/>
                <a:sym typeface="Times New Roman" panose="02020603050405020304" pitchFamily="18" charset="0"/>
              </a:rPr>
              <a:t>î</a:t>
            </a:r>
            <a:r>
              <a:rPr lang="pt-BR" sz="1800" dirty="0">
                <a:latin typeface="+mn-lt"/>
              </a:rPr>
              <a:t>nregistrărilor pe teren şi str</a:t>
            </a:r>
            <a:r>
              <a:rPr lang="ro-RO" sz="1800" dirty="0">
                <a:latin typeface="+mn-lt"/>
                <a:sym typeface="Times New Roman" panose="02020603050405020304" pitchFamily="18" charset="0"/>
              </a:rPr>
              <a:t>â</a:t>
            </a:r>
            <a:r>
              <a:rPr lang="pt-BR" sz="1800" dirty="0">
                <a:latin typeface="+mn-lt"/>
              </a:rPr>
              <a:t>ngerii materialelor din teren, controlează dacă personalul de recensăm</a:t>
            </a:r>
            <a:r>
              <a:rPr lang="ro-RO" sz="1800" dirty="0">
                <a:latin typeface="+mn-lt"/>
              </a:rPr>
              <a:t>â</a:t>
            </a:r>
            <a:r>
              <a:rPr lang="pt-BR" sz="1800" dirty="0">
                <a:latin typeface="+mn-lt"/>
              </a:rPr>
              <a:t>nt (recenzori, recenzori şefi şi coordonatori) respectă cu stricteţe prevederile referitoare la caracterul confidenţial al datelor şi informaţiilor declarate de cetăţeni şi informează comisia de recensăm</a:t>
            </a:r>
            <a:r>
              <a:rPr lang="ro-RO" sz="1800" dirty="0">
                <a:latin typeface="+mn-lt"/>
              </a:rPr>
              <a:t>â</a:t>
            </a:r>
            <a:r>
              <a:rPr lang="pt-BR" sz="1800" dirty="0">
                <a:latin typeface="+mn-lt"/>
              </a:rPr>
              <a:t>nt judeţeană asupra abaterilor constatate;</a:t>
            </a:r>
            <a:endParaRPr lang="en-GB" sz="1800" dirty="0">
              <a:latin typeface="+mn-lt"/>
            </a:endParaRPr>
          </a:p>
          <a:p>
            <a:pPr algn="just"/>
            <a:r>
              <a:rPr lang="pt-BR" sz="1800" dirty="0">
                <a:latin typeface="+mn-lt"/>
              </a:rPr>
              <a:t>27. Urmăresc şi </a:t>
            </a:r>
            <a:r>
              <a:rPr lang="ro-RO" sz="1800" dirty="0">
                <a:latin typeface="+mn-lt"/>
              </a:rPr>
              <a:t>î</a:t>
            </a:r>
            <a:r>
              <a:rPr lang="pt-BR" sz="1800" dirty="0">
                <a:latin typeface="+mn-lt"/>
              </a:rPr>
              <a:t>ntreprind acţiunile legale pentru ca persoanele care efectuează înregistrarea în teren să se bucure de protecţia legii, </a:t>
            </a:r>
            <a:r>
              <a:rPr lang="ro-RO" sz="1800" dirty="0">
                <a:latin typeface="+mn-lt"/>
              </a:rPr>
              <a:t>î</a:t>
            </a:r>
            <a:r>
              <a:rPr lang="pt-BR" sz="1800" dirty="0">
                <a:latin typeface="+mn-lt"/>
              </a:rPr>
              <a:t>ndeplinind pe timpul efectuării recensăm</a:t>
            </a:r>
            <a:r>
              <a:rPr lang="ro-RO" sz="1800" dirty="0">
                <a:latin typeface="+mn-lt"/>
              </a:rPr>
              <a:t>â</a:t>
            </a:r>
            <a:r>
              <a:rPr lang="pt-BR" sz="1800" dirty="0">
                <a:latin typeface="+mn-lt"/>
              </a:rPr>
              <a:t>ntului, funcţii ce implică exerciţiul autorităţii de stat.</a:t>
            </a:r>
            <a:endParaRPr lang="en-GB" sz="1800" dirty="0">
              <a:latin typeface="+mn-lt"/>
            </a:endParaRPr>
          </a:p>
          <a:p>
            <a:pPr algn="just"/>
            <a:r>
              <a:rPr lang="pt-BR" sz="1800" dirty="0">
                <a:latin typeface="+mn-lt"/>
              </a:rPr>
              <a:t>27. </a:t>
            </a:r>
            <a:r>
              <a:rPr lang="ro-RO" sz="1800" dirty="0">
                <a:latin typeface="+mn-lt"/>
              </a:rPr>
              <a:t>Î</a:t>
            </a:r>
            <a:r>
              <a:rPr lang="it-IT" sz="1800" dirty="0">
                <a:latin typeface="+mn-lt"/>
              </a:rPr>
              <a:t>ndeplinesc şi alte sarcini primite din partea comisiilor de recensăm</a:t>
            </a:r>
            <a:r>
              <a:rPr lang="ro-RO" sz="1800" dirty="0">
                <a:latin typeface="+mn-lt"/>
              </a:rPr>
              <a:t>â</a:t>
            </a:r>
            <a:r>
              <a:rPr lang="it-IT" sz="1800" dirty="0">
                <a:latin typeface="+mn-lt"/>
              </a:rPr>
              <a:t>nt judeţene și a CCRPL2021.</a:t>
            </a:r>
            <a:endParaRPr lang="ro-RO" sz="1800" dirty="0">
              <a:latin typeface="+mn-lt"/>
            </a:endParaRPr>
          </a:p>
          <a:p>
            <a:pPr algn="just"/>
            <a:endParaRPr lang="en-GB" sz="1800" dirty="0">
              <a:latin typeface="+mn-lt"/>
            </a:endParaRPr>
          </a:p>
          <a:p>
            <a:pPr algn="just"/>
            <a:r>
              <a:rPr lang="pt-BR" sz="1800" b="1" dirty="0">
                <a:latin typeface="+mn-lt"/>
              </a:rPr>
              <a:t>Încetarea activității</a:t>
            </a:r>
            <a:endParaRPr lang="en-GB" sz="1800" b="1" dirty="0">
              <a:latin typeface="+mn-lt"/>
            </a:endParaRPr>
          </a:p>
          <a:p>
            <a:pPr algn="just"/>
            <a:r>
              <a:rPr lang="ro-RO" sz="1800" dirty="0">
                <a:latin typeface="+mn-lt"/>
              </a:rPr>
              <a:t>	</a:t>
            </a:r>
            <a:r>
              <a:rPr lang="pt-BR" sz="1800" dirty="0">
                <a:latin typeface="+mn-lt"/>
              </a:rPr>
              <a:t>Comisiile municipale, orășenești și comunale îşi încetează activitatea la data publicării rezultatelor provizorii ale recensământului, iar rezultatele definitive şi detaliate sunt diseminate de Institutul Naţional de Statistică</a:t>
            </a:r>
            <a:r>
              <a:rPr lang="pt-BR" sz="1800" dirty="0"/>
              <a:t>.</a:t>
            </a:r>
            <a:endParaRPr lang="en-GB" sz="1800" b="1" dirty="0"/>
          </a:p>
          <a:p>
            <a:endParaRPr lang="en-GB" dirty="0"/>
          </a:p>
        </p:txBody>
      </p:sp>
      <p:sp>
        <p:nvSpPr>
          <p:cNvPr id="3" name="Footer Placeholder 2">
            <a:extLst>
              <a:ext uri="{FF2B5EF4-FFF2-40B4-BE49-F238E27FC236}">
                <a16:creationId xmlns:a16="http://schemas.microsoft.com/office/drawing/2014/main" id="{CE5EC342-1D8E-4B42-BD08-DBC985018EC1}"/>
              </a:ext>
            </a:extLst>
          </p:cNvPr>
          <p:cNvSpPr>
            <a:spLocks noGrp="1"/>
          </p:cNvSpPr>
          <p:nvPr>
            <p:ph type="ftr" sz="quarter" idx="11"/>
          </p:nvPr>
        </p:nvSpPr>
        <p:spPr/>
        <p:txBody>
          <a:bodyPr/>
          <a:lstStyle/>
          <a:p>
            <a:r>
              <a:rPr lang="fr-FR"/>
              <a:t>Direcția Județeană de Statistică Satu Mare</a:t>
            </a:r>
            <a:endParaRPr lang="en-US"/>
          </a:p>
        </p:txBody>
      </p:sp>
      <p:pic>
        <p:nvPicPr>
          <p:cNvPr id="4" name="Picture 32" descr="logoSM">
            <a:extLst>
              <a:ext uri="{FF2B5EF4-FFF2-40B4-BE49-F238E27FC236}">
                <a16:creationId xmlns:a16="http://schemas.microsoft.com/office/drawing/2014/main" id="{5727BCC3-C5B6-43E8-907F-6CE6BC6B89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0385" y="742869"/>
            <a:ext cx="2130803" cy="614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8797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69738FD-F69A-43AC-ADC4-0F7AC986996F}"/>
              </a:ext>
            </a:extLst>
          </p:cNvPr>
          <p:cNvSpPr>
            <a:spLocks noGrp="1"/>
          </p:cNvSpPr>
          <p:nvPr>
            <p:ph idx="1"/>
          </p:nvPr>
        </p:nvSpPr>
        <p:spPr>
          <a:xfrm>
            <a:off x="561363" y="1999115"/>
            <a:ext cx="10515600" cy="4100512"/>
          </a:xfrm>
        </p:spPr>
        <p:txBody>
          <a:bodyPr/>
          <a:lstStyle/>
          <a:p>
            <a:pPr algn="ctr"/>
            <a:endParaRPr lang="ro-RO" dirty="0"/>
          </a:p>
          <a:p>
            <a:pPr algn="ctr"/>
            <a:endParaRPr lang="ro-RO" dirty="0"/>
          </a:p>
          <a:p>
            <a:pPr algn="ctr"/>
            <a:r>
              <a:rPr lang="ro-RO" sz="4400" dirty="0"/>
              <a:t>Vă mulțumim!</a:t>
            </a:r>
            <a:endParaRPr lang="en-GB" sz="4400" dirty="0"/>
          </a:p>
        </p:txBody>
      </p:sp>
      <p:sp>
        <p:nvSpPr>
          <p:cNvPr id="3" name="Footer Placeholder 2">
            <a:extLst>
              <a:ext uri="{FF2B5EF4-FFF2-40B4-BE49-F238E27FC236}">
                <a16:creationId xmlns:a16="http://schemas.microsoft.com/office/drawing/2014/main" id="{F12B768E-436B-4BD8-8BF0-914AC0820B06}"/>
              </a:ext>
            </a:extLst>
          </p:cNvPr>
          <p:cNvSpPr>
            <a:spLocks noGrp="1"/>
          </p:cNvSpPr>
          <p:nvPr>
            <p:ph type="ftr" sz="quarter" idx="11"/>
          </p:nvPr>
        </p:nvSpPr>
        <p:spPr/>
        <p:txBody>
          <a:bodyPr/>
          <a:lstStyle/>
          <a:p>
            <a:r>
              <a:rPr lang="fr-FR"/>
              <a:t>Direcția Județeană de Statistică Satu Mare</a:t>
            </a:r>
            <a:endParaRPr lang="en-US"/>
          </a:p>
        </p:txBody>
      </p:sp>
      <p:pic>
        <p:nvPicPr>
          <p:cNvPr id="4" name="Picture 32" descr="logoSM">
            <a:extLst>
              <a:ext uri="{FF2B5EF4-FFF2-40B4-BE49-F238E27FC236}">
                <a16:creationId xmlns:a16="http://schemas.microsoft.com/office/drawing/2014/main" id="{B9E861E3-878E-4DF0-BE69-D385E863D9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0385" y="742869"/>
            <a:ext cx="2130803" cy="614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3213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36582"/>
            <a:ext cx="10515600" cy="4176321"/>
          </a:xfrm>
        </p:spPr>
        <p:txBody>
          <a:bodyPr>
            <a:normAutofit lnSpcReduction="10000"/>
          </a:bodyPr>
          <a:lstStyle/>
          <a:p>
            <a:pPr marL="0" indent="0">
              <a:lnSpc>
                <a:spcPct val="100000"/>
              </a:lnSpc>
              <a:buNone/>
            </a:pPr>
            <a:r>
              <a:rPr lang="en-US" sz="1800" b="1" i="1" dirty="0" err="1">
                <a:latin typeface="+mn-lt"/>
              </a:rPr>
              <a:t>Cadrul</a:t>
            </a:r>
            <a:r>
              <a:rPr lang="en-US" sz="1800" b="1" i="1" dirty="0">
                <a:latin typeface="+mn-lt"/>
              </a:rPr>
              <a:t> </a:t>
            </a:r>
            <a:r>
              <a:rPr lang="en-US" sz="1800" b="1" i="1" dirty="0" err="1">
                <a:latin typeface="+mn-lt"/>
              </a:rPr>
              <a:t>legislativ</a:t>
            </a:r>
            <a:r>
              <a:rPr lang="en-US" sz="1800" b="1" i="1" dirty="0">
                <a:latin typeface="+mn-lt"/>
              </a:rPr>
              <a:t>: </a:t>
            </a:r>
          </a:p>
          <a:p>
            <a:pPr marL="0" indent="0" algn="just">
              <a:lnSpc>
                <a:spcPct val="100000"/>
              </a:lnSpc>
              <a:buNone/>
            </a:pPr>
            <a:r>
              <a:rPr lang="en-US" sz="1800" dirty="0">
                <a:latin typeface="+mn-lt"/>
              </a:rPr>
              <a:t>	</a:t>
            </a:r>
            <a:r>
              <a:rPr lang="en-US" sz="1800" dirty="0" err="1">
                <a:latin typeface="+mn-lt"/>
              </a:rPr>
              <a:t>Recensământul</a:t>
            </a:r>
            <a:r>
              <a:rPr lang="en-US" sz="1800" dirty="0">
                <a:latin typeface="+mn-lt"/>
              </a:rPr>
              <a:t> </a:t>
            </a:r>
            <a:r>
              <a:rPr lang="en-US" sz="1800" dirty="0" err="1">
                <a:latin typeface="+mn-lt"/>
              </a:rPr>
              <a:t>populației</a:t>
            </a:r>
            <a:r>
              <a:rPr lang="en-US" sz="1800" dirty="0">
                <a:latin typeface="+mn-lt"/>
              </a:rPr>
              <a:t> </a:t>
            </a:r>
            <a:r>
              <a:rPr lang="en-US" sz="1800" dirty="0" err="1">
                <a:latin typeface="+mn-lt"/>
              </a:rPr>
              <a:t>și</a:t>
            </a:r>
            <a:r>
              <a:rPr lang="en-US" sz="1800" dirty="0">
                <a:latin typeface="+mn-lt"/>
              </a:rPr>
              <a:t> </a:t>
            </a:r>
            <a:r>
              <a:rPr lang="en-US" sz="1800" dirty="0" err="1">
                <a:latin typeface="+mn-lt"/>
              </a:rPr>
              <a:t>locuințelor</a:t>
            </a:r>
            <a:r>
              <a:rPr lang="en-US" sz="1800" dirty="0">
                <a:latin typeface="+mn-lt"/>
              </a:rPr>
              <a:t> 2021 se </a:t>
            </a:r>
            <a:r>
              <a:rPr lang="en-US" sz="1800" dirty="0" err="1">
                <a:latin typeface="+mn-lt"/>
              </a:rPr>
              <a:t>desfașoară</a:t>
            </a:r>
            <a:r>
              <a:rPr lang="en-US" sz="1800" dirty="0">
                <a:latin typeface="+mn-lt"/>
              </a:rPr>
              <a:t> </a:t>
            </a:r>
            <a:r>
              <a:rPr lang="en-US" sz="1800" dirty="0" err="1">
                <a:latin typeface="+mn-lt"/>
              </a:rPr>
              <a:t>în</a:t>
            </a:r>
            <a:r>
              <a:rPr lang="en-US" sz="1800" dirty="0">
                <a:latin typeface="+mn-lt"/>
              </a:rPr>
              <a:t> </a:t>
            </a:r>
            <a:r>
              <a:rPr lang="en-US" sz="1800" dirty="0" err="1">
                <a:latin typeface="+mn-lt"/>
              </a:rPr>
              <a:t>baza</a:t>
            </a:r>
            <a:r>
              <a:rPr lang="en-US" sz="1800" dirty="0">
                <a:latin typeface="+mn-lt"/>
              </a:rPr>
              <a:t> </a:t>
            </a:r>
            <a:r>
              <a:rPr lang="en-US" sz="1800" dirty="0" err="1">
                <a:latin typeface="+mn-lt"/>
              </a:rPr>
              <a:t>Ordonanței</a:t>
            </a:r>
            <a:r>
              <a:rPr lang="en-US" sz="1800" dirty="0">
                <a:latin typeface="+mn-lt"/>
              </a:rPr>
              <a:t> de </a:t>
            </a:r>
            <a:r>
              <a:rPr lang="en-US" sz="1800" dirty="0" err="1">
                <a:latin typeface="+mn-lt"/>
              </a:rPr>
              <a:t>urgență</a:t>
            </a:r>
            <a:r>
              <a:rPr lang="en-US" sz="1800" dirty="0">
                <a:latin typeface="+mn-lt"/>
              </a:rPr>
              <a:t> a </a:t>
            </a:r>
            <a:r>
              <a:rPr lang="en-US" sz="1800" dirty="0" err="1">
                <a:latin typeface="+mn-lt"/>
              </a:rPr>
              <a:t>Guvernului</a:t>
            </a:r>
            <a:r>
              <a:rPr lang="en-US" sz="1800" dirty="0">
                <a:latin typeface="+mn-lt"/>
              </a:rPr>
              <a:t> nr.19/2020 </a:t>
            </a:r>
            <a:r>
              <a:rPr lang="en-US" sz="1800" dirty="0" err="1">
                <a:latin typeface="+mn-lt"/>
              </a:rPr>
              <a:t>privind</a:t>
            </a:r>
            <a:r>
              <a:rPr lang="en-US" sz="1800" dirty="0">
                <a:latin typeface="+mn-lt"/>
              </a:rPr>
              <a:t> </a:t>
            </a:r>
            <a:r>
              <a:rPr lang="en-US" sz="1800" dirty="0" err="1">
                <a:latin typeface="+mn-lt"/>
              </a:rPr>
              <a:t>organizarea</a:t>
            </a:r>
            <a:r>
              <a:rPr lang="en-US" sz="1800" dirty="0">
                <a:latin typeface="+mn-lt"/>
              </a:rPr>
              <a:t> </a:t>
            </a:r>
            <a:r>
              <a:rPr lang="en-US" sz="1800" dirty="0" err="1">
                <a:latin typeface="+mn-lt"/>
              </a:rPr>
              <a:t>și</a:t>
            </a:r>
            <a:r>
              <a:rPr lang="en-US" sz="1800" dirty="0">
                <a:latin typeface="+mn-lt"/>
              </a:rPr>
              <a:t> </a:t>
            </a:r>
            <a:r>
              <a:rPr lang="en-US" sz="1800" dirty="0" err="1">
                <a:latin typeface="+mn-lt"/>
              </a:rPr>
              <a:t>desfășurarea</a:t>
            </a:r>
            <a:r>
              <a:rPr lang="en-US" sz="1800" dirty="0">
                <a:latin typeface="+mn-lt"/>
              </a:rPr>
              <a:t> </a:t>
            </a:r>
            <a:r>
              <a:rPr lang="en-US" sz="1800" dirty="0" err="1">
                <a:latin typeface="+mn-lt"/>
              </a:rPr>
              <a:t>recensământului</a:t>
            </a:r>
            <a:r>
              <a:rPr lang="en-US" sz="1800" dirty="0">
                <a:latin typeface="+mn-lt"/>
              </a:rPr>
              <a:t> </a:t>
            </a:r>
            <a:r>
              <a:rPr lang="en-US" sz="1800" dirty="0" err="1">
                <a:latin typeface="+mn-lt"/>
              </a:rPr>
              <a:t>populației</a:t>
            </a:r>
            <a:r>
              <a:rPr lang="en-US" sz="1800" dirty="0">
                <a:latin typeface="+mn-lt"/>
              </a:rPr>
              <a:t> </a:t>
            </a:r>
            <a:r>
              <a:rPr lang="en-US" sz="1800" dirty="0" err="1">
                <a:latin typeface="+mn-lt"/>
              </a:rPr>
              <a:t>și</a:t>
            </a:r>
            <a:r>
              <a:rPr lang="en-US" sz="1800" dirty="0">
                <a:latin typeface="+mn-lt"/>
              </a:rPr>
              <a:t> </a:t>
            </a:r>
            <a:r>
              <a:rPr lang="en-US" sz="1800" dirty="0" err="1">
                <a:latin typeface="+mn-lt"/>
              </a:rPr>
              <a:t>locuințelor</a:t>
            </a:r>
            <a:r>
              <a:rPr lang="en-US" sz="1800" dirty="0">
                <a:latin typeface="+mn-lt"/>
              </a:rPr>
              <a:t> din </a:t>
            </a:r>
            <a:r>
              <a:rPr lang="en-US" sz="1800" dirty="0" err="1">
                <a:latin typeface="+mn-lt"/>
              </a:rPr>
              <a:t>România</a:t>
            </a:r>
            <a:r>
              <a:rPr lang="en-US" sz="1800" dirty="0">
                <a:latin typeface="+mn-lt"/>
              </a:rPr>
              <a:t> </a:t>
            </a:r>
            <a:r>
              <a:rPr lang="en-US" sz="1800" dirty="0" err="1">
                <a:latin typeface="+mn-lt"/>
              </a:rPr>
              <a:t>în</a:t>
            </a:r>
            <a:r>
              <a:rPr lang="en-US" sz="1800" dirty="0">
                <a:latin typeface="+mn-lt"/>
              </a:rPr>
              <a:t> </a:t>
            </a:r>
            <a:r>
              <a:rPr lang="en-US" sz="1800" dirty="0" err="1">
                <a:latin typeface="+mn-lt"/>
              </a:rPr>
              <a:t>anul</a:t>
            </a:r>
            <a:r>
              <a:rPr lang="en-US" sz="1800" dirty="0">
                <a:latin typeface="+mn-lt"/>
              </a:rPr>
              <a:t> 2021, </a:t>
            </a:r>
            <a:r>
              <a:rPr lang="en-US" sz="1800" dirty="0" err="1">
                <a:latin typeface="+mn-lt"/>
              </a:rPr>
              <a:t>publicată</a:t>
            </a:r>
            <a:r>
              <a:rPr lang="en-US" sz="1800" dirty="0">
                <a:latin typeface="+mn-lt"/>
              </a:rPr>
              <a:t> </a:t>
            </a:r>
            <a:r>
              <a:rPr lang="en-US" sz="1800" dirty="0" err="1">
                <a:latin typeface="+mn-lt"/>
              </a:rPr>
              <a:t>în</a:t>
            </a:r>
            <a:r>
              <a:rPr lang="en-US" sz="1800" dirty="0">
                <a:latin typeface="+mn-lt"/>
              </a:rPr>
              <a:t> </a:t>
            </a:r>
            <a:r>
              <a:rPr lang="en-US" sz="1800" dirty="0" err="1">
                <a:latin typeface="+mn-lt"/>
              </a:rPr>
              <a:t>Monitorul</a:t>
            </a:r>
            <a:r>
              <a:rPr lang="en-US" sz="1800" dirty="0">
                <a:latin typeface="+mn-lt"/>
              </a:rPr>
              <a:t> </a:t>
            </a:r>
            <a:r>
              <a:rPr lang="en-US" sz="1800" dirty="0" err="1">
                <a:latin typeface="+mn-lt"/>
              </a:rPr>
              <a:t>Oficial</a:t>
            </a:r>
            <a:r>
              <a:rPr lang="en-US" sz="1800" dirty="0">
                <a:latin typeface="+mn-lt"/>
              </a:rPr>
              <a:t> al </a:t>
            </a:r>
            <a:r>
              <a:rPr lang="en-US" sz="1800" dirty="0" err="1">
                <a:latin typeface="+mn-lt"/>
              </a:rPr>
              <a:t>României</a:t>
            </a:r>
            <a:r>
              <a:rPr lang="en-US" sz="1800" dirty="0">
                <a:latin typeface="+mn-lt"/>
              </a:rPr>
              <a:t>, </a:t>
            </a:r>
            <a:r>
              <a:rPr lang="en-US" sz="1800" dirty="0" err="1">
                <a:latin typeface="+mn-lt"/>
              </a:rPr>
              <a:t>Partea</a:t>
            </a:r>
            <a:r>
              <a:rPr lang="en-US" sz="1800" dirty="0">
                <a:latin typeface="+mn-lt"/>
              </a:rPr>
              <a:t> I, nr.106 din 12 </a:t>
            </a:r>
            <a:r>
              <a:rPr lang="en-US" sz="1800" dirty="0" err="1">
                <a:latin typeface="+mn-lt"/>
              </a:rPr>
              <a:t>februarie</a:t>
            </a:r>
            <a:r>
              <a:rPr lang="en-US" sz="1800" dirty="0">
                <a:latin typeface="+mn-lt"/>
              </a:rPr>
              <a:t> 2020,  </a:t>
            </a:r>
            <a:r>
              <a:rPr lang="en-US" sz="1800" dirty="0" err="1">
                <a:latin typeface="+mn-lt"/>
              </a:rPr>
              <a:t>aprobată</a:t>
            </a:r>
            <a:r>
              <a:rPr lang="en-US" sz="1800" dirty="0">
                <a:latin typeface="+mn-lt"/>
              </a:rPr>
              <a:t> de </a:t>
            </a:r>
            <a:r>
              <a:rPr lang="en-US" sz="1800" dirty="0" err="1">
                <a:latin typeface="+mn-lt"/>
              </a:rPr>
              <a:t>către</a:t>
            </a:r>
            <a:r>
              <a:rPr lang="en-US" sz="1800" dirty="0">
                <a:latin typeface="+mn-lt"/>
              </a:rPr>
              <a:t> </a:t>
            </a:r>
            <a:r>
              <a:rPr lang="en-US" sz="1800" dirty="0" err="1">
                <a:latin typeface="+mn-lt"/>
              </a:rPr>
              <a:t>Parlamentul</a:t>
            </a:r>
            <a:r>
              <a:rPr lang="en-US" sz="1800" dirty="0">
                <a:latin typeface="+mn-lt"/>
              </a:rPr>
              <a:t> </a:t>
            </a:r>
            <a:r>
              <a:rPr lang="en-US" sz="1800" dirty="0" err="1">
                <a:latin typeface="+mn-lt"/>
              </a:rPr>
              <a:t>României</a:t>
            </a:r>
            <a:r>
              <a:rPr lang="en-US" sz="1800" dirty="0">
                <a:latin typeface="+mn-lt"/>
              </a:rPr>
              <a:t> cu </a:t>
            </a:r>
            <a:r>
              <a:rPr lang="en-US" sz="1800" dirty="0" err="1">
                <a:latin typeface="+mn-lt"/>
              </a:rPr>
              <a:t>modificări</a:t>
            </a:r>
            <a:r>
              <a:rPr lang="en-US" sz="1800" dirty="0">
                <a:latin typeface="+mn-lt"/>
              </a:rPr>
              <a:t> </a:t>
            </a:r>
            <a:r>
              <a:rPr lang="en-US" sz="1800" dirty="0" err="1">
                <a:latin typeface="+mn-lt"/>
              </a:rPr>
              <a:t>și</a:t>
            </a:r>
            <a:r>
              <a:rPr lang="en-US" sz="1800" dirty="0">
                <a:latin typeface="+mn-lt"/>
              </a:rPr>
              <a:t> </a:t>
            </a:r>
            <a:r>
              <a:rPr lang="en-US" sz="1800" dirty="0" err="1">
                <a:latin typeface="+mn-lt"/>
              </a:rPr>
              <a:t>completări</a:t>
            </a:r>
            <a:r>
              <a:rPr lang="en-US" sz="1800" dirty="0">
                <a:latin typeface="+mn-lt"/>
              </a:rPr>
              <a:t> </a:t>
            </a:r>
            <a:r>
              <a:rPr lang="en-US" sz="1800" dirty="0" err="1">
                <a:latin typeface="+mn-lt"/>
              </a:rPr>
              <a:t>prin</a:t>
            </a:r>
            <a:r>
              <a:rPr lang="en-US" sz="1800" dirty="0">
                <a:latin typeface="+mn-lt"/>
              </a:rPr>
              <a:t> </a:t>
            </a:r>
            <a:r>
              <a:rPr lang="en-US" sz="1800" dirty="0" err="1">
                <a:latin typeface="+mn-lt"/>
              </a:rPr>
              <a:t>Legea</a:t>
            </a:r>
            <a:r>
              <a:rPr lang="en-US" sz="1800" dirty="0">
                <a:latin typeface="+mn-lt"/>
              </a:rPr>
              <a:t> nr.178 din 18 august 2020, </a:t>
            </a:r>
            <a:r>
              <a:rPr lang="en-US" sz="1800" dirty="0" err="1">
                <a:latin typeface="+mn-lt"/>
              </a:rPr>
              <a:t>publicată</a:t>
            </a:r>
            <a:r>
              <a:rPr lang="en-US" sz="1800" dirty="0">
                <a:latin typeface="+mn-lt"/>
              </a:rPr>
              <a:t> </a:t>
            </a:r>
            <a:r>
              <a:rPr lang="en-US" sz="1800" dirty="0" err="1">
                <a:latin typeface="+mn-lt"/>
              </a:rPr>
              <a:t>în</a:t>
            </a:r>
            <a:r>
              <a:rPr lang="en-US" sz="1800" dirty="0">
                <a:latin typeface="+mn-lt"/>
              </a:rPr>
              <a:t>  </a:t>
            </a:r>
            <a:r>
              <a:rPr lang="en-US" sz="1800" dirty="0" err="1">
                <a:latin typeface="+mn-lt"/>
              </a:rPr>
              <a:t>Monitorul</a:t>
            </a:r>
            <a:r>
              <a:rPr lang="en-US" sz="1800" dirty="0">
                <a:latin typeface="+mn-lt"/>
              </a:rPr>
              <a:t> </a:t>
            </a:r>
            <a:r>
              <a:rPr lang="en-US" sz="1800" dirty="0" err="1">
                <a:latin typeface="+mn-lt"/>
              </a:rPr>
              <a:t>Oficial</a:t>
            </a:r>
            <a:r>
              <a:rPr lang="en-US" sz="1800" dirty="0">
                <a:latin typeface="+mn-lt"/>
              </a:rPr>
              <a:t> al </a:t>
            </a:r>
            <a:r>
              <a:rPr lang="en-US" sz="1800" dirty="0" err="1">
                <a:latin typeface="+mn-lt"/>
              </a:rPr>
              <a:t>României</a:t>
            </a:r>
            <a:r>
              <a:rPr lang="en-US" sz="1800" dirty="0">
                <a:latin typeface="+mn-lt"/>
              </a:rPr>
              <a:t>, </a:t>
            </a:r>
            <a:r>
              <a:rPr lang="en-US" sz="1800" dirty="0" err="1">
                <a:latin typeface="+mn-lt"/>
              </a:rPr>
              <a:t>Partea</a:t>
            </a:r>
            <a:r>
              <a:rPr lang="en-US" sz="1800" dirty="0">
                <a:latin typeface="+mn-lt"/>
              </a:rPr>
              <a:t> I, nr.755 din 19 august 2020.</a:t>
            </a:r>
            <a:endParaRPr lang="en-GB" sz="1800" dirty="0">
              <a:latin typeface="+mn-lt"/>
            </a:endParaRPr>
          </a:p>
          <a:p>
            <a:pPr marL="0" indent="0" algn="just">
              <a:lnSpc>
                <a:spcPct val="100000"/>
              </a:lnSpc>
              <a:buNone/>
            </a:pPr>
            <a:r>
              <a:rPr lang="en-GB" sz="1800" dirty="0">
                <a:latin typeface="+mn-lt"/>
              </a:rPr>
              <a:t>	</a:t>
            </a:r>
            <a:r>
              <a:rPr lang="ro-RO" sz="1800" dirty="0">
                <a:latin typeface="+mn-lt"/>
              </a:rPr>
              <a:t>În data de de 31.01.2022 Guvernul României a adoptat HG nr. 145/2022 privind modificarea și completarea HG 1071/2020 pentru stabilirea bugetului și a categoriilor de cheltuieli necesare efectuării recensământului populației și a locuințelor din România în anul 2021, precum și a măsurilor pentru punerea în aplicare a unor dispoziții din OUG nr. 19/2020 privind organizarea și desfășurarea recensământului populației și locuințelor din România în anul 2021.</a:t>
            </a:r>
            <a:endParaRPr lang="en-GB" sz="1800" dirty="0">
              <a:latin typeface="+mn-lt"/>
            </a:endParaRPr>
          </a:p>
          <a:p>
            <a:pPr marL="0" indent="0" algn="just">
              <a:lnSpc>
                <a:spcPct val="100000"/>
              </a:lnSpc>
              <a:buNone/>
            </a:pPr>
            <a:r>
              <a:rPr lang="en-GB" sz="1800" dirty="0">
                <a:latin typeface="+mn-lt"/>
              </a:rPr>
              <a:t>	</a:t>
            </a:r>
            <a:r>
              <a:rPr lang="ro-RO" sz="1800" dirty="0">
                <a:latin typeface="+mn-lt"/>
              </a:rPr>
              <a:t>În data de 13.01.2022 Guvernul României a adoptat Legea nr. 16/2022 pentru modificarea și completarea OUG 19/2020 privind organizarea și desfășurarea RPL 2021, lege prin care sa reglementat situațiile de incompatibiliate sau conflict de interese pentru funcționarii publici sau persoanele care fac parte din comisiile municipale sau locale pentru RPL 2021.</a:t>
            </a:r>
            <a:endParaRPr lang="en-GB" sz="1800" dirty="0">
              <a:latin typeface="+mn-lt"/>
            </a:endParaRPr>
          </a:p>
          <a:p>
            <a:pPr marL="0" indent="0" algn="just">
              <a:buNone/>
            </a:pPr>
            <a:endParaRPr lang="en-GB" sz="1900" dirty="0">
              <a:latin typeface="+mn-lt"/>
            </a:endParaRPr>
          </a:p>
          <a:p>
            <a:endParaRPr lang="en-US" dirty="0"/>
          </a:p>
        </p:txBody>
      </p:sp>
      <p:sp>
        <p:nvSpPr>
          <p:cNvPr id="2" name="Footer Placeholder 1">
            <a:extLst>
              <a:ext uri="{FF2B5EF4-FFF2-40B4-BE49-F238E27FC236}">
                <a16:creationId xmlns:a16="http://schemas.microsoft.com/office/drawing/2014/main" id="{422B47BC-F145-4A41-83E4-E6F4192F6D8B}"/>
              </a:ext>
            </a:extLst>
          </p:cNvPr>
          <p:cNvSpPr>
            <a:spLocks noGrp="1"/>
          </p:cNvSpPr>
          <p:nvPr>
            <p:ph type="ftr" sz="quarter" idx="11"/>
          </p:nvPr>
        </p:nvSpPr>
        <p:spPr/>
        <p:txBody>
          <a:bodyPr/>
          <a:lstStyle/>
          <a:p>
            <a:r>
              <a:rPr lang="fr-FR"/>
              <a:t>Direcția Județeană de Statistică Satu Mare</a:t>
            </a:r>
            <a:endParaRPr lang="en-US"/>
          </a:p>
        </p:txBody>
      </p:sp>
      <p:pic>
        <p:nvPicPr>
          <p:cNvPr id="4" name="Picture 32" descr="logoSM">
            <a:extLst>
              <a:ext uri="{FF2B5EF4-FFF2-40B4-BE49-F238E27FC236}">
                <a16:creationId xmlns:a16="http://schemas.microsoft.com/office/drawing/2014/main" id="{8B79100E-0AE8-44D4-946B-4A859B40C0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0385" y="742869"/>
            <a:ext cx="2130803" cy="614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503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4310" y="1831335"/>
            <a:ext cx="10515600" cy="4100512"/>
          </a:xfrm>
        </p:spPr>
        <p:txBody>
          <a:bodyPr/>
          <a:lstStyle/>
          <a:p>
            <a:r>
              <a:rPr lang="ro-RO" sz="2000" b="1" dirty="0">
                <a:latin typeface="+mn-lt"/>
              </a:rPr>
              <a:t>Calendarul principalelor etape ale RPL 2021 </a:t>
            </a:r>
            <a:endParaRPr lang="en-GB" sz="2000" dirty="0">
              <a:latin typeface="+mn-lt"/>
            </a:endParaRPr>
          </a:p>
          <a:p>
            <a:endParaRPr lang="en-US" dirty="0"/>
          </a:p>
        </p:txBody>
      </p:sp>
      <p:graphicFrame>
        <p:nvGraphicFramePr>
          <p:cNvPr id="5" name="Table 4">
            <a:extLst>
              <a:ext uri="{FF2B5EF4-FFF2-40B4-BE49-F238E27FC236}">
                <a16:creationId xmlns:a16="http://schemas.microsoft.com/office/drawing/2014/main" id="{9B4EC219-07DB-4BBE-AD3B-4B48D51DA082}"/>
              </a:ext>
            </a:extLst>
          </p:cNvPr>
          <p:cNvGraphicFramePr>
            <a:graphicFrameLocks noGrp="1"/>
          </p:cNvGraphicFramePr>
          <p:nvPr>
            <p:extLst>
              <p:ext uri="{D42A27DB-BD31-4B8C-83A1-F6EECF244321}">
                <p14:modId xmlns:p14="http://schemas.microsoft.com/office/powerpoint/2010/main" val="1634297793"/>
              </p:ext>
            </p:extLst>
          </p:nvPr>
        </p:nvGraphicFramePr>
        <p:xfrm>
          <a:off x="2038524" y="2659309"/>
          <a:ext cx="7230448" cy="1995473"/>
        </p:xfrm>
        <a:graphic>
          <a:graphicData uri="http://schemas.openxmlformats.org/drawingml/2006/table">
            <a:tbl>
              <a:tblPr>
                <a:tableStyleId>{D7AC3CCA-C797-4891-BE02-D94E43425B78}</a:tableStyleId>
              </a:tblPr>
              <a:tblGrid>
                <a:gridCol w="4884723">
                  <a:extLst>
                    <a:ext uri="{9D8B030D-6E8A-4147-A177-3AD203B41FA5}">
                      <a16:colId xmlns:a16="http://schemas.microsoft.com/office/drawing/2014/main" val="2260993379"/>
                    </a:ext>
                  </a:extLst>
                </a:gridCol>
                <a:gridCol w="2345725">
                  <a:extLst>
                    <a:ext uri="{9D8B030D-6E8A-4147-A177-3AD203B41FA5}">
                      <a16:colId xmlns:a16="http://schemas.microsoft.com/office/drawing/2014/main" val="2633908201"/>
                    </a:ext>
                  </a:extLst>
                </a:gridCol>
              </a:tblGrid>
              <a:tr h="251671">
                <a:tc>
                  <a:txBody>
                    <a:bodyPr/>
                    <a:lstStyle/>
                    <a:p>
                      <a:pPr algn="just">
                        <a:lnSpc>
                          <a:spcPct val="105000"/>
                        </a:lnSpc>
                        <a:spcAft>
                          <a:spcPts val="0"/>
                        </a:spcAft>
                      </a:pPr>
                      <a:r>
                        <a:rPr lang="ro-RO" sz="1200" dirty="0">
                          <a:effectLst/>
                        </a:rPr>
                        <a:t>Instruirea recenzorilor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5000"/>
                        </a:lnSpc>
                        <a:spcAft>
                          <a:spcPts val="0"/>
                        </a:spcAft>
                      </a:pPr>
                      <a:r>
                        <a:rPr lang="ro-RO" sz="1200" dirty="0">
                          <a:effectLst/>
                        </a:rPr>
                        <a:t>februarie – martie 2022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1765372"/>
                  </a:ext>
                </a:extLst>
              </a:tr>
              <a:tr h="300895">
                <a:tc>
                  <a:txBody>
                    <a:bodyPr/>
                    <a:lstStyle/>
                    <a:p>
                      <a:pPr algn="just">
                        <a:lnSpc>
                          <a:spcPct val="105000"/>
                        </a:lnSpc>
                        <a:spcAft>
                          <a:spcPts val="0"/>
                        </a:spcAft>
                      </a:pPr>
                      <a:r>
                        <a:rPr lang="ro-RO" sz="1200" dirty="0">
                          <a:effectLst/>
                        </a:rPr>
                        <a:t>Preluare date din surse administrative și popularea bazei de date RPL 2021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5000"/>
                        </a:lnSpc>
                        <a:spcAft>
                          <a:spcPts val="0"/>
                        </a:spcAft>
                      </a:pPr>
                      <a:r>
                        <a:rPr lang="ro-RO" sz="1200" dirty="0">
                          <a:effectLst/>
                        </a:rPr>
                        <a:t>1 februarie – 9 martie 2022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25411682"/>
                  </a:ext>
                </a:extLst>
              </a:tr>
              <a:tr h="260059">
                <a:tc>
                  <a:txBody>
                    <a:bodyPr/>
                    <a:lstStyle/>
                    <a:p>
                      <a:pPr>
                        <a:lnSpc>
                          <a:spcPct val="105000"/>
                        </a:lnSpc>
                        <a:spcAft>
                          <a:spcPts val="0"/>
                        </a:spcAft>
                      </a:pPr>
                      <a:r>
                        <a:rPr lang="ro-RO" sz="1200" dirty="0">
                          <a:effectLst/>
                        </a:rPr>
                        <a:t>Autorecenzare și recenzare asistată</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5000"/>
                        </a:lnSpc>
                        <a:spcAft>
                          <a:spcPts val="0"/>
                        </a:spcAft>
                      </a:pPr>
                      <a:r>
                        <a:rPr lang="ro-RO" sz="1200" dirty="0">
                          <a:effectLst/>
                        </a:rPr>
                        <a:t>14 martie – 15 mai 2022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61039738"/>
                  </a:ext>
                </a:extLst>
              </a:tr>
              <a:tr h="451897">
                <a:tc>
                  <a:txBody>
                    <a:bodyPr/>
                    <a:lstStyle/>
                    <a:p>
                      <a:pPr>
                        <a:lnSpc>
                          <a:spcPct val="105000"/>
                        </a:lnSpc>
                        <a:spcAft>
                          <a:spcPts val="0"/>
                        </a:spcAft>
                      </a:pPr>
                      <a:r>
                        <a:rPr lang="ro-RO" sz="1200" dirty="0">
                          <a:effectLst/>
                        </a:rPr>
                        <a:t>Identificare adrese nerecenzate sau recenzate parțial și întocmire liste de adrese pentru fiecare recenzor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5000"/>
                        </a:lnSpc>
                        <a:spcAft>
                          <a:spcPts val="0"/>
                        </a:spcAft>
                      </a:pPr>
                      <a:r>
                        <a:rPr lang="ro-RO" sz="1200" dirty="0">
                          <a:effectLst/>
                        </a:rPr>
                        <a:t>15-16 mai 2022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3461474"/>
                  </a:ext>
                </a:extLst>
              </a:tr>
              <a:tr h="411060">
                <a:tc>
                  <a:txBody>
                    <a:bodyPr/>
                    <a:lstStyle/>
                    <a:p>
                      <a:pPr>
                        <a:lnSpc>
                          <a:spcPct val="105000"/>
                        </a:lnSpc>
                        <a:spcAft>
                          <a:spcPts val="0"/>
                        </a:spcAft>
                      </a:pPr>
                      <a:r>
                        <a:rPr lang="ro-RO" sz="1200">
                          <a:effectLst/>
                        </a:rPr>
                        <a:t>Colectare date de către recenzor prin intermediul față în față cu ajutorul tabletelor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5000"/>
                        </a:lnSpc>
                        <a:spcAft>
                          <a:spcPts val="0"/>
                        </a:spcAft>
                      </a:pPr>
                      <a:r>
                        <a:rPr lang="ro-RO" sz="1200" dirty="0">
                          <a:effectLst/>
                        </a:rPr>
                        <a:t>16 mai – 17 iulie 2022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3960944"/>
                  </a:ext>
                </a:extLst>
              </a:tr>
              <a:tr h="319891">
                <a:tc>
                  <a:txBody>
                    <a:bodyPr/>
                    <a:lstStyle/>
                    <a:p>
                      <a:pPr>
                        <a:lnSpc>
                          <a:spcPct val="105000"/>
                        </a:lnSpc>
                        <a:spcAft>
                          <a:spcPts val="0"/>
                        </a:spcAft>
                      </a:pPr>
                      <a:r>
                        <a:rPr lang="ro-RO" sz="1200">
                          <a:effectLst/>
                        </a:rPr>
                        <a:t>Desfășurarea cercetării post recensământ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5000"/>
                        </a:lnSpc>
                        <a:spcAft>
                          <a:spcPts val="0"/>
                        </a:spcAft>
                      </a:pPr>
                      <a:r>
                        <a:rPr lang="ro-RO" sz="1200" dirty="0">
                          <a:effectLst/>
                        </a:rPr>
                        <a:t>1-14 august 2022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42382256"/>
                  </a:ext>
                </a:extLst>
              </a:tr>
            </a:tbl>
          </a:graphicData>
        </a:graphic>
      </p:graphicFrame>
      <p:sp>
        <p:nvSpPr>
          <p:cNvPr id="3" name="Footer Placeholder 2">
            <a:extLst>
              <a:ext uri="{FF2B5EF4-FFF2-40B4-BE49-F238E27FC236}">
                <a16:creationId xmlns:a16="http://schemas.microsoft.com/office/drawing/2014/main" id="{9536C934-0EDB-456F-8624-61ADAEB1B216}"/>
              </a:ext>
            </a:extLst>
          </p:cNvPr>
          <p:cNvSpPr>
            <a:spLocks noGrp="1"/>
          </p:cNvSpPr>
          <p:nvPr>
            <p:ph type="ftr" sz="quarter" idx="11"/>
          </p:nvPr>
        </p:nvSpPr>
        <p:spPr/>
        <p:txBody>
          <a:bodyPr/>
          <a:lstStyle/>
          <a:p>
            <a:r>
              <a:rPr lang="fr-FR"/>
              <a:t>Direcția Județeană de Statistică Satu Mare</a:t>
            </a:r>
            <a:endParaRPr lang="en-US"/>
          </a:p>
        </p:txBody>
      </p:sp>
      <p:pic>
        <p:nvPicPr>
          <p:cNvPr id="6" name="Picture 32" descr="logoSM">
            <a:extLst>
              <a:ext uri="{FF2B5EF4-FFF2-40B4-BE49-F238E27FC236}">
                <a16:creationId xmlns:a16="http://schemas.microsoft.com/office/drawing/2014/main" id="{19E93399-B8D4-46E7-8845-945887533C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0385" y="742869"/>
            <a:ext cx="2130803" cy="614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14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5D666B-167F-46F5-A9A5-7580C8986D60}"/>
              </a:ext>
            </a:extLst>
          </p:cNvPr>
          <p:cNvSpPr>
            <a:spLocks noGrp="1"/>
          </p:cNvSpPr>
          <p:nvPr>
            <p:ph idx="1"/>
          </p:nvPr>
        </p:nvSpPr>
        <p:spPr>
          <a:xfrm>
            <a:off x="838200" y="1677799"/>
            <a:ext cx="10515600" cy="4499164"/>
          </a:xfrm>
        </p:spPr>
        <p:txBody>
          <a:bodyPr>
            <a:normAutofit fontScale="55000" lnSpcReduction="20000"/>
          </a:bodyPr>
          <a:lstStyle/>
          <a:p>
            <a:pPr marL="0" indent="0">
              <a:buNone/>
            </a:pPr>
            <a:r>
              <a:rPr lang="pt-BR" sz="3300" b="1" i="1" dirty="0">
                <a:latin typeface="+mn-lt"/>
              </a:rPr>
              <a:t>Comisiile de recensăm</a:t>
            </a:r>
            <a:r>
              <a:rPr lang="ro-RO" sz="3300" b="1" i="1" dirty="0">
                <a:latin typeface="+mn-lt"/>
                <a:sym typeface="Times New Roman" panose="02020603050405020304" pitchFamily="18" charset="0"/>
              </a:rPr>
              <a:t>â</a:t>
            </a:r>
            <a:r>
              <a:rPr lang="pt-BR" sz="3300" b="1" i="1" dirty="0">
                <a:latin typeface="+mn-lt"/>
              </a:rPr>
              <a:t>nt ale municipiilor, oraşelor şi comunelor </a:t>
            </a:r>
            <a:endParaRPr lang="en-GB" sz="3300" dirty="0">
              <a:latin typeface="+mn-lt"/>
            </a:endParaRPr>
          </a:p>
          <a:p>
            <a:pPr marL="0" indent="0">
              <a:buNone/>
            </a:pPr>
            <a:r>
              <a:rPr lang="pt-BR" sz="3300" dirty="0">
                <a:latin typeface="+mn-lt"/>
              </a:rPr>
              <a:t> </a:t>
            </a:r>
            <a:endParaRPr lang="en-GB" sz="3300" dirty="0">
              <a:latin typeface="+mn-lt"/>
            </a:endParaRPr>
          </a:p>
          <a:p>
            <a:pPr marL="0" indent="0">
              <a:buNone/>
            </a:pPr>
            <a:r>
              <a:rPr lang="pt-BR" sz="3300" b="1" i="1" dirty="0">
                <a:latin typeface="+mn-lt"/>
              </a:rPr>
              <a:t>Obiective</a:t>
            </a:r>
            <a:endParaRPr lang="en-GB" sz="3300" i="1" dirty="0">
              <a:latin typeface="+mn-lt"/>
            </a:endParaRPr>
          </a:p>
          <a:p>
            <a:pPr marL="0" indent="0" algn="just">
              <a:buNone/>
            </a:pPr>
            <a:r>
              <a:rPr lang="ro-RO" sz="3300" dirty="0">
                <a:latin typeface="+mn-lt"/>
              </a:rPr>
              <a:t>	</a:t>
            </a:r>
            <a:r>
              <a:rPr lang="pt-BR" sz="3300" dirty="0">
                <a:latin typeface="+mn-lt"/>
              </a:rPr>
              <a:t>Comisiile de recensăm</a:t>
            </a:r>
            <a:r>
              <a:rPr lang="ro-RO" sz="3300" dirty="0">
                <a:latin typeface="+mn-lt"/>
                <a:sym typeface="Times New Roman" panose="02020603050405020304" pitchFamily="18" charset="0"/>
              </a:rPr>
              <a:t>â</a:t>
            </a:r>
            <a:r>
              <a:rPr lang="pt-BR" sz="3300" dirty="0">
                <a:latin typeface="+mn-lt"/>
              </a:rPr>
              <a:t>nt ale municipiilor, oraşelor şi comunelor răspund de efectuarea </a:t>
            </a:r>
            <a:r>
              <a:rPr lang="ro-RO" sz="3300" dirty="0">
                <a:latin typeface="+mn-lt"/>
                <a:sym typeface="Times New Roman" panose="02020603050405020304" pitchFamily="18" charset="0"/>
              </a:rPr>
              <a:t>în</a:t>
            </a:r>
            <a:r>
              <a:rPr lang="pt-BR" sz="3300" dirty="0">
                <a:latin typeface="+mn-lt"/>
              </a:rPr>
              <a:t> bune condiţii, a </a:t>
            </a:r>
            <a:r>
              <a:rPr lang="ro-RO" sz="3300" dirty="0">
                <a:latin typeface="+mn-lt"/>
                <a:sym typeface="Times New Roman" panose="02020603050405020304" pitchFamily="18" charset="0"/>
              </a:rPr>
              <a:t>î</a:t>
            </a:r>
            <a:r>
              <a:rPr lang="pt-BR" sz="3300" dirty="0">
                <a:latin typeface="+mn-lt"/>
              </a:rPr>
              <a:t>ntregii acţiuni de recensăm</a:t>
            </a:r>
            <a:r>
              <a:rPr lang="ro-RO" sz="3300" dirty="0">
                <a:latin typeface="+mn-lt"/>
                <a:sym typeface="Times New Roman" panose="02020603050405020304" pitchFamily="18" charset="0"/>
              </a:rPr>
              <a:t>â</a:t>
            </a:r>
            <a:r>
              <a:rPr lang="pt-BR" sz="3300" dirty="0">
                <a:latin typeface="+mn-lt"/>
              </a:rPr>
              <a:t>nt.</a:t>
            </a:r>
            <a:endParaRPr lang="en-GB" sz="3300" dirty="0">
              <a:latin typeface="+mn-lt"/>
            </a:endParaRPr>
          </a:p>
          <a:p>
            <a:pPr marL="0" indent="0">
              <a:buNone/>
            </a:pPr>
            <a:r>
              <a:rPr lang="pt-BR" sz="3300" i="1" dirty="0">
                <a:latin typeface="+mn-lt"/>
              </a:rPr>
              <a:t> </a:t>
            </a:r>
            <a:r>
              <a:rPr lang="pt-BR" sz="3300" b="1" i="1" dirty="0">
                <a:latin typeface="+mn-lt"/>
              </a:rPr>
              <a:t>Modul de constituire</a:t>
            </a:r>
            <a:endParaRPr lang="en-GB" sz="3300" i="1" dirty="0">
              <a:latin typeface="+mn-lt"/>
            </a:endParaRPr>
          </a:p>
          <a:p>
            <a:pPr marL="0" indent="0" algn="just">
              <a:buNone/>
            </a:pPr>
            <a:r>
              <a:rPr lang="ro-RO" sz="3300" dirty="0">
                <a:latin typeface="+mn-lt"/>
                <a:sym typeface="Times New Roman" panose="02020603050405020304" pitchFamily="18" charset="0"/>
              </a:rPr>
              <a:t>	Î</a:t>
            </a:r>
            <a:r>
              <a:rPr lang="pt-BR" sz="3300" dirty="0">
                <a:latin typeface="+mn-lt"/>
              </a:rPr>
              <a:t>n termen de 10 zile de la constituire, preşedintele comisiei transmite comisiei de recensăm</a:t>
            </a:r>
            <a:r>
              <a:rPr lang="ro-RO" sz="3300" dirty="0">
                <a:latin typeface="+mn-lt"/>
              </a:rPr>
              <a:t>â</a:t>
            </a:r>
            <a:r>
              <a:rPr lang="pt-BR" sz="3300" dirty="0">
                <a:latin typeface="+mn-lt"/>
              </a:rPr>
              <a:t>nt judeţene o copie după dispoziţia de constituire şi procesul verbal </a:t>
            </a:r>
            <a:r>
              <a:rPr lang="ro-RO" sz="3300" dirty="0">
                <a:latin typeface="+mn-lt"/>
                <a:sym typeface="Times New Roman" panose="02020603050405020304" pitchFamily="18" charset="0"/>
              </a:rPr>
              <a:t>î</a:t>
            </a:r>
            <a:r>
              <a:rPr lang="pt-BR" sz="3300" dirty="0">
                <a:latin typeface="+mn-lt"/>
              </a:rPr>
              <a:t>ntocmit </a:t>
            </a:r>
            <a:r>
              <a:rPr lang="ro-RO" sz="3300" dirty="0">
                <a:latin typeface="+mn-lt"/>
                <a:sym typeface="Times New Roman" panose="02020603050405020304" pitchFamily="18" charset="0"/>
              </a:rPr>
              <a:t>î</a:t>
            </a:r>
            <a:r>
              <a:rPr lang="pt-BR" sz="3300" dirty="0">
                <a:latin typeface="+mn-lt"/>
              </a:rPr>
              <a:t>n urma constituirii comisiei de recensăm</a:t>
            </a:r>
            <a:r>
              <a:rPr lang="ro-RO" sz="3300" dirty="0">
                <a:latin typeface="+mn-lt"/>
                <a:sym typeface="Times New Roman" panose="02020603050405020304" pitchFamily="18" charset="0"/>
              </a:rPr>
              <a:t>â</a:t>
            </a:r>
            <a:r>
              <a:rPr lang="pt-BR" sz="3300" dirty="0">
                <a:latin typeface="+mn-lt"/>
              </a:rPr>
              <a:t>nt cu componenţa nominală a acesteia, conform modelelor propuse și avizate de CCRPL2021.</a:t>
            </a:r>
            <a:endParaRPr lang="en-GB" sz="3300" dirty="0">
              <a:latin typeface="+mn-lt"/>
            </a:endParaRPr>
          </a:p>
          <a:p>
            <a:pPr marL="0" indent="0" algn="just">
              <a:buNone/>
            </a:pPr>
            <a:r>
              <a:rPr lang="ro-RO" sz="3300" dirty="0">
                <a:latin typeface="+mn-lt"/>
              </a:rPr>
              <a:t>	Orice actualizare a componenței comisiilor de recensământ ale municipiilor, survenită ulterior constituirii acestora, se concretizează printr-un proces-verbal de actualizare, cuprinzând noua componenţă nominală a comisiei, funcția în cadrul comisiei, numărul de telefon și adresa de e-mail a fiecărei persoane. 	Preşedintele comisiei va </a:t>
            </a:r>
            <a:r>
              <a:rPr lang="ro-RO" sz="3300" dirty="0">
                <a:latin typeface="+mn-lt"/>
                <a:sym typeface="Times New Roman" panose="02020603050405020304" pitchFamily="18" charset="0"/>
              </a:rPr>
              <a:t>î</a:t>
            </a:r>
            <a:r>
              <a:rPr lang="ro-RO" sz="3300" dirty="0">
                <a:latin typeface="+mn-lt"/>
              </a:rPr>
              <a:t>nainta comisiei de recensământ judeţene, o copie după ordinul primarului şi procesul verbal </a:t>
            </a:r>
            <a:r>
              <a:rPr lang="ro-RO" sz="3300" dirty="0">
                <a:latin typeface="+mn-lt"/>
                <a:sym typeface="Times New Roman" panose="02020603050405020304" pitchFamily="18" charset="0"/>
              </a:rPr>
              <a:t>î</a:t>
            </a:r>
            <a:r>
              <a:rPr lang="ro-RO" sz="3300" dirty="0">
                <a:latin typeface="+mn-lt"/>
              </a:rPr>
              <a:t>ntocmit </a:t>
            </a:r>
            <a:r>
              <a:rPr lang="ro-RO" sz="3300" dirty="0">
                <a:latin typeface="+mn-lt"/>
                <a:sym typeface="Times New Roman" panose="02020603050405020304" pitchFamily="18" charset="0"/>
              </a:rPr>
              <a:t>î</a:t>
            </a:r>
            <a:r>
              <a:rPr lang="ro-RO" sz="3300" dirty="0">
                <a:latin typeface="+mn-lt"/>
              </a:rPr>
              <a:t>n urma actualizării comisiilor.</a:t>
            </a:r>
            <a:endParaRPr lang="en-GB" sz="3300" dirty="0">
              <a:latin typeface="+mn-lt"/>
            </a:endParaRPr>
          </a:p>
          <a:p>
            <a:pPr marL="0" indent="0" algn="just">
              <a:buNone/>
            </a:pPr>
            <a:r>
              <a:rPr lang="ro-RO" sz="3300" dirty="0">
                <a:latin typeface="+mn-lt"/>
              </a:rPr>
              <a:t>	</a:t>
            </a:r>
            <a:r>
              <a:rPr lang="pt-BR" sz="3300" dirty="0">
                <a:latin typeface="+mn-lt"/>
              </a:rPr>
              <a:t>Până la finalul lunii februarie 2022, se actualizează componența nominală, prin dispoziţie a primarului, conform art. 34 alin. (3), </a:t>
            </a:r>
            <a:r>
              <a:rPr lang="ro-RO" sz="3300" dirty="0">
                <a:latin typeface="+mn-lt"/>
                <a:sym typeface="Times New Roman" panose="02020603050405020304" pitchFamily="18" charset="0"/>
              </a:rPr>
              <a:t>î</a:t>
            </a:r>
            <a:r>
              <a:rPr lang="pt-BR" sz="3300" dirty="0">
                <a:latin typeface="+mn-lt"/>
              </a:rPr>
              <a:t>n componenţa prevăzută </a:t>
            </a:r>
            <a:r>
              <a:rPr lang="ro-RO" sz="3300" dirty="0">
                <a:latin typeface="+mn-lt"/>
                <a:sym typeface="Times New Roman" panose="02020603050405020304" pitchFamily="18" charset="0"/>
              </a:rPr>
              <a:t>î</a:t>
            </a:r>
            <a:r>
              <a:rPr lang="pt-BR" sz="3300" dirty="0">
                <a:latin typeface="+mn-lt"/>
              </a:rPr>
              <a:t>n </a:t>
            </a:r>
            <a:r>
              <a:rPr lang="pt-BR" sz="3300" b="1" dirty="0">
                <a:latin typeface="+mn-lt"/>
              </a:rPr>
              <a:t>Anexa 2 </a:t>
            </a:r>
            <a:r>
              <a:rPr lang="pt-BR" sz="3300" dirty="0">
                <a:latin typeface="+mn-lt"/>
              </a:rPr>
              <a:t>la O.U.G. nr. 19/2020.</a:t>
            </a:r>
            <a:endParaRPr lang="en-GB" sz="3300" dirty="0">
              <a:latin typeface="+mn-lt"/>
            </a:endParaRPr>
          </a:p>
          <a:p>
            <a:endParaRPr lang="en-GB" dirty="0"/>
          </a:p>
        </p:txBody>
      </p:sp>
      <p:sp>
        <p:nvSpPr>
          <p:cNvPr id="2" name="Footer Placeholder 1">
            <a:extLst>
              <a:ext uri="{FF2B5EF4-FFF2-40B4-BE49-F238E27FC236}">
                <a16:creationId xmlns:a16="http://schemas.microsoft.com/office/drawing/2014/main" id="{A1FD220C-4594-4A52-895B-21FCFD080DC8}"/>
              </a:ext>
            </a:extLst>
          </p:cNvPr>
          <p:cNvSpPr>
            <a:spLocks noGrp="1"/>
          </p:cNvSpPr>
          <p:nvPr>
            <p:ph type="ftr" sz="quarter" idx="11"/>
          </p:nvPr>
        </p:nvSpPr>
        <p:spPr/>
        <p:txBody>
          <a:bodyPr/>
          <a:lstStyle/>
          <a:p>
            <a:r>
              <a:rPr lang="fr-FR"/>
              <a:t>Direcția Județeană de Statistică Satu Mare</a:t>
            </a:r>
            <a:endParaRPr lang="en-US"/>
          </a:p>
        </p:txBody>
      </p:sp>
      <p:pic>
        <p:nvPicPr>
          <p:cNvPr id="4" name="Picture 32" descr="logoSM">
            <a:extLst>
              <a:ext uri="{FF2B5EF4-FFF2-40B4-BE49-F238E27FC236}">
                <a16:creationId xmlns:a16="http://schemas.microsoft.com/office/drawing/2014/main" id="{1B2BB504-4C53-4905-8F7D-22335ADE36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0385" y="742869"/>
            <a:ext cx="2130803" cy="614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8805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096A64-FB70-4F64-B88C-11BD79AB1607}"/>
              </a:ext>
            </a:extLst>
          </p:cNvPr>
          <p:cNvSpPr>
            <a:spLocks noGrp="1"/>
          </p:cNvSpPr>
          <p:nvPr>
            <p:ph idx="1"/>
          </p:nvPr>
        </p:nvSpPr>
        <p:spPr>
          <a:xfrm>
            <a:off x="838200" y="1680333"/>
            <a:ext cx="10515600" cy="4100512"/>
          </a:xfrm>
        </p:spPr>
        <p:txBody>
          <a:bodyPr>
            <a:normAutofit/>
          </a:bodyPr>
          <a:lstStyle/>
          <a:p>
            <a:r>
              <a:rPr lang="pt-BR" sz="1900" b="1" dirty="0">
                <a:latin typeface="+mn-lt"/>
              </a:rPr>
              <a:t>Atribuţii</a:t>
            </a:r>
            <a:endParaRPr lang="ro-RO" sz="1900" b="1" dirty="0">
              <a:latin typeface="+mn-lt"/>
            </a:endParaRPr>
          </a:p>
          <a:p>
            <a:endParaRPr lang="en-GB" sz="1900" dirty="0">
              <a:latin typeface="+mn-lt"/>
            </a:endParaRPr>
          </a:p>
          <a:p>
            <a:pPr algn="just"/>
            <a:r>
              <a:rPr lang="pt-BR" sz="1900" dirty="0">
                <a:latin typeface="+mn-lt"/>
              </a:rPr>
              <a:t>1. Organizează, conduc, controlează şi răspund de efectuarea lucrărilor de recensăm</a:t>
            </a:r>
            <a:r>
              <a:rPr lang="ro-RO" sz="1900" dirty="0">
                <a:latin typeface="+mn-lt"/>
                <a:sym typeface="Times New Roman" panose="02020603050405020304" pitchFamily="18" charset="0"/>
              </a:rPr>
              <a:t>â</a:t>
            </a:r>
            <a:r>
              <a:rPr lang="pt-BR" sz="1900" dirty="0">
                <a:latin typeface="+mn-lt"/>
              </a:rPr>
              <a:t>nt pe raza municipiului, oraşului sau comunei, la termenele şi potrivit instrucţiunilor CCRPL2021;</a:t>
            </a:r>
            <a:endParaRPr lang="en-GB" sz="1900" dirty="0">
              <a:latin typeface="+mn-lt"/>
            </a:endParaRPr>
          </a:p>
          <a:p>
            <a:pPr algn="just"/>
            <a:r>
              <a:rPr lang="pt-BR" sz="1900" dirty="0">
                <a:latin typeface="+mn-lt"/>
              </a:rPr>
              <a:t>2. Colaborează cu primăriile </a:t>
            </a:r>
            <a:r>
              <a:rPr lang="ro-RO" sz="1900" dirty="0">
                <a:latin typeface="+mn-lt"/>
                <a:sym typeface="Times New Roman" panose="02020603050405020304" pitchFamily="18" charset="0"/>
              </a:rPr>
              <a:t>î</a:t>
            </a:r>
            <a:r>
              <a:rPr lang="pt-BR" sz="1900" dirty="0">
                <a:latin typeface="+mn-lt"/>
              </a:rPr>
              <a:t>n vederea asigurării spaţiilor corespunzătoare pentru desfăşurarea activităţii comisiei de recensăm</a:t>
            </a:r>
            <a:r>
              <a:rPr lang="ro-RO" sz="1900" dirty="0">
                <a:latin typeface="+mn-lt"/>
                <a:sym typeface="Times New Roman" panose="02020603050405020304" pitchFamily="18" charset="0"/>
              </a:rPr>
              <a:t>â</a:t>
            </a:r>
            <a:r>
              <a:rPr lang="pt-BR" sz="1900" dirty="0">
                <a:latin typeface="+mn-lt"/>
              </a:rPr>
              <a:t>nt şi a mijloacelor de comunicaţii necesare, precum şi pentru păstrarea şi manipularea materialului de recensăm</a:t>
            </a:r>
            <a:r>
              <a:rPr lang="ro-RO" sz="1900" dirty="0">
                <a:latin typeface="+mn-lt"/>
                <a:sym typeface="Times New Roman" panose="02020603050405020304" pitchFamily="18" charset="0"/>
              </a:rPr>
              <a:t>â</a:t>
            </a:r>
            <a:r>
              <a:rPr lang="pt-BR" sz="1900" dirty="0">
                <a:latin typeface="+mn-lt"/>
              </a:rPr>
              <a:t>nt, p</a:t>
            </a:r>
            <a:r>
              <a:rPr lang="ro-RO" sz="1900" dirty="0">
                <a:latin typeface="+mn-lt"/>
                <a:sym typeface="Times New Roman" panose="02020603050405020304" pitchFamily="18" charset="0"/>
              </a:rPr>
              <a:t>â</a:t>
            </a:r>
            <a:r>
              <a:rPr lang="pt-BR" sz="1900" dirty="0">
                <a:latin typeface="+mn-lt"/>
              </a:rPr>
              <a:t>nă la predarea lui către UJIR;</a:t>
            </a:r>
            <a:endParaRPr lang="en-GB" sz="1900" dirty="0">
              <a:latin typeface="+mn-lt"/>
            </a:endParaRPr>
          </a:p>
          <a:p>
            <a:pPr algn="just"/>
            <a:r>
              <a:rPr lang="en-US" sz="1900" dirty="0">
                <a:latin typeface="+mn-lt"/>
              </a:rPr>
              <a:t>3. </a:t>
            </a:r>
            <a:r>
              <a:rPr lang="en-US" sz="1900" dirty="0" err="1">
                <a:latin typeface="+mn-lt"/>
              </a:rPr>
              <a:t>Realizează</a:t>
            </a:r>
            <a:r>
              <a:rPr lang="en-US" sz="1900" dirty="0">
                <a:latin typeface="+mn-lt"/>
              </a:rPr>
              <a:t> </a:t>
            </a:r>
            <a:r>
              <a:rPr lang="ro-RO" sz="1900" dirty="0">
                <a:latin typeface="+mn-lt"/>
                <a:sym typeface="Times New Roman" panose="02020603050405020304" pitchFamily="18" charset="0"/>
              </a:rPr>
              <a:t>î</a:t>
            </a:r>
            <a:r>
              <a:rPr lang="pt-BR" sz="1900" dirty="0">
                <a:latin typeface="+mn-lt"/>
              </a:rPr>
              <a:t>mpărţirea unităţilor administrativ-teritoriale </a:t>
            </a:r>
            <a:r>
              <a:rPr lang="ro-RO" sz="1900" dirty="0">
                <a:latin typeface="+mn-lt"/>
                <a:sym typeface="Times New Roman" panose="02020603050405020304" pitchFamily="18" charset="0"/>
              </a:rPr>
              <a:t>î</a:t>
            </a:r>
            <a:r>
              <a:rPr lang="pt-BR" sz="1900" dirty="0">
                <a:latin typeface="+mn-lt"/>
              </a:rPr>
              <a:t>n vigoare potrivit Legii nr.2/1968, republicată, şi a localităţilor componente, </a:t>
            </a:r>
            <a:r>
              <a:rPr lang="ro-RO" sz="1900" dirty="0">
                <a:latin typeface="+mn-lt"/>
                <a:sym typeface="Times New Roman" panose="02020603050405020304" pitchFamily="18" charset="0"/>
              </a:rPr>
              <a:t>î</a:t>
            </a:r>
            <a:r>
              <a:rPr lang="pt-BR" sz="1900" dirty="0">
                <a:latin typeface="+mn-lt"/>
              </a:rPr>
              <a:t>n sectoare de recensăm</a:t>
            </a:r>
            <a:r>
              <a:rPr lang="ro-RO" sz="1900" dirty="0">
                <a:latin typeface="+mn-lt"/>
                <a:sym typeface="Times New Roman" panose="02020603050405020304" pitchFamily="18" charset="0"/>
              </a:rPr>
              <a:t>â</a:t>
            </a:r>
            <a:r>
              <a:rPr lang="pt-BR" sz="1900" dirty="0">
                <a:latin typeface="+mn-lt"/>
              </a:rPr>
              <a:t>nt şi asigură necesarul de personal (recenzori, recenzori şefi şi coordonatori), propus de comisiile teritoriale pentru efectuarea recensăm</a:t>
            </a:r>
            <a:r>
              <a:rPr lang="ro-RO" sz="1900" dirty="0">
                <a:latin typeface="+mn-lt"/>
              </a:rPr>
              <a:t>â</a:t>
            </a:r>
            <a:r>
              <a:rPr lang="pt-BR" sz="1900" dirty="0">
                <a:latin typeface="+mn-lt"/>
              </a:rPr>
              <a:t>ntului; </a:t>
            </a:r>
            <a:endParaRPr lang="en-GB" sz="1900" dirty="0">
              <a:latin typeface="+mn-lt"/>
            </a:endParaRPr>
          </a:p>
          <a:p>
            <a:endParaRPr lang="en-GB" dirty="0"/>
          </a:p>
        </p:txBody>
      </p:sp>
      <p:sp>
        <p:nvSpPr>
          <p:cNvPr id="3" name="Footer Placeholder 2">
            <a:extLst>
              <a:ext uri="{FF2B5EF4-FFF2-40B4-BE49-F238E27FC236}">
                <a16:creationId xmlns:a16="http://schemas.microsoft.com/office/drawing/2014/main" id="{7C9AAA96-B605-4FEF-A8B6-4B005F94162C}"/>
              </a:ext>
            </a:extLst>
          </p:cNvPr>
          <p:cNvSpPr>
            <a:spLocks noGrp="1"/>
          </p:cNvSpPr>
          <p:nvPr>
            <p:ph type="ftr" sz="quarter" idx="11"/>
          </p:nvPr>
        </p:nvSpPr>
        <p:spPr/>
        <p:txBody>
          <a:bodyPr/>
          <a:lstStyle/>
          <a:p>
            <a:r>
              <a:rPr lang="fr-FR"/>
              <a:t>Direcția Județeană de Statistică Satu Mare</a:t>
            </a:r>
            <a:endParaRPr lang="en-US"/>
          </a:p>
        </p:txBody>
      </p:sp>
      <p:pic>
        <p:nvPicPr>
          <p:cNvPr id="4" name="Picture 32" descr="logoSM">
            <a:extLst>
              <a:ext uri="{FF2B5EF4-FFF2-40B4-BE49-F238E27FC236}">
                <a16:creationId xmlns:a16="http://schemas.microsoft.com/office/drawing/2014/main" id="{598A0600-ABB5-4132-83D7-A0D97DA1AD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0385" y="742869"/>
            <a:ext cx="2130803" cy="614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9220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CDB691-7D14-4959-906F-00D9D728D111}"/>
              </a:ext>
            </a:extLst>
          </p:cNvPr>
          <p:cNvSpPr>
            <a:spLocks noGrp="1"/>
          </p:cNvSpPr>
          <p:nvPr>
            <p:ph idx="1"/>
          </p:nvPr>
        </p:nvSpPr>
        <p:spPr>
          <a:xfrm>
            <a:off x="838200" y="1719743"/>
            <a:ext cx="10515600" cy="4623165"/>
          </a:xfrm>
        </p:spPr>
        <p:txBody>
          <a:bodyPr>
            <a:normAutofit/>
          </a:bodyPr>
          <a:lstStyle/>
          <a:p>
            <a:pPr algn="just"/>
            <a:r>
              <a:rPr lang="pt-BR" sz="1800" dirty="0">
                <a:latin typeface="+mn-lt"/>
              </a:rPr>
              <a:t>4. Comisiile de recensăm</a:t>
            </a:r>
            <a:r>
              <a:rPr lang="ro-RO" sz="1800" dirty="0">
                <a:latin typeface="+mn-lt"/>
              </a:rPr>
              <a:t>â</a:t>
            </a:r>
            <a:r>
              <a:rPr lang="pt-BR" sz="1800" dirty="0">
                <a:latin typeface="+mn-lt"/>
              </a:rPr>
              <a:t>nt ale municipiilor, oraşelor şi comunelor, </a:t>
            </a:r>
            <a:r>
              <a:rPr lang="ro-RO" sz="1800" dirty="0">
                <a:latin typeface="+mn-lt"/>
              </a:rPr>
              <a:t>î</a:t>
            </a:r>
            <a:r>
              <a:rPr lang="pt-BR" sz="1800" dirty="0">
                <a:latin typeface="+mn-lt"/>
              </a:rPr>
              <a:t>mpreuna cu prim</a:t>
            </a:r>
            <a:r>
              <a:rPr lang="ro-RO" sz="1800" dirty="0">
                <a:latin typeface="+mn-lt"/>
              </a:rPr>
              <a:t>ă</a:t>
            </a:r>
            <a:r>
              <a:rPr lang="pt-BR" sz="1800" dirty="0">
                <a:latin typeface="+mn-lt"/>
              </a:rPr>
              <a:t>riile, sprijin</a:t>
            </a:r>
            <a:r>
              <a:rPr lang="ro-RO" sz="1800" dirty="0">
                <a:latin typeface="+mn-lt"/>
              </a:rPr>
              <a:t>ă</a:t>
            </a:r>
            <a:r>
              <a:rPr lang="pt-BR" sz="1800" b="1" dirty="0">
                <a:latin typeface="+mn-lt"/>
              </a:rPr>
              <a:t> </a:t>
            </a:r>
            <a:r>
              <a:rPr lang="pt-BR" sz="1800" dirty="0">
                <a:latin typeface="+mn-lt"/>
              </a:rPr>
              <a:t>UJIR </a:t>
            </a:r>
            <a:r>
              <a:rPr lang="ro-RO" sz="1800" dirty="0">
                <a:latin typeface="+mn-lt"/>
              </a:rPr>
              <a:t>î</a:t>
            </a:r>
            <a:r>
              <a:rPr lang="pt-BR" sz="1800" dirty="0">
                <a:latin typeface="+mn-lt"/>
              </a:rPr>
              <a:t>n realizarea activităților de preg</a:t>
            </a:r>
            <a:r>
              <a:rPr lang="ro-RO" sz="1800" dirty="0">
                <a:latin typeface="+mn-lt"/>
              </a:rPr>
              <a:t>ă</a:t>
            </a:r>
            <a:r>
              <a:rPr lang="pt-BR" sz="1800" dirty="0">
                <a:latin typeface="+mn-lt"/>
              </a:rPr>
              <a:t>tire a RPL, analizează stadiul realizării şi </a:t>
            </a:r>
            <a:r>
              <a:rPr lang="pt-BR" sz="1800" b="1" dirty="0">
                <a:latin typeface="+mn-lt"/>
              </a:rPr>
              <a:t>certifică prin adresă oficială către comisia județeană</a:t>
            </a:r>
            <a:r>
              <a:rPr lang="pt-BR" sz="1800" dirty="0">
                <a:latin typeface="+mn-lt"/>
              </a:rPr>
              <a:t>, calitatea lucrărilor efectuate </a:t>
            </a:r>
            <a:r>
              <a:rPr lang="ro-RO" sz="1800" dirty="0">
                <a:latin typeface="+mn-lt"/>
              </a:rPr>
              <a:t>î</a:t>
            </a:r>
            <a:r>
              <a:rPr lang="pt-BR" sz="1800" dirty="0">
                <a:latin typeface="+mn-lt"/>
              </a:rPr>
              <a:t>n cadrul acţiunilor de pregătire a recensăm</a:t>
            </a:r>
            <a:r>
              <a:rPr lang="ro-RO" sz="1800" dirty="0">
                <a:latin typeface="+mn-lt"/>
              </a:rPr>
              <a:t>â</a:t>
            </a:r>
            <a:r>
              <a:rPr lang="pt-BR" sz="1800" dirty="0">
                <a:latin typeface="+mn-lt"/>
              </a:rPr>
              <a:t>ntului populaţiei şi al locuinţelor, referitoare la:</a:t>
            </a:r>
            <a:endParaRPr lang="en-GB" sz="1800" dirty="0">
              <a:latin typeface="+mn-lt"/>
            </a:endParaRPr>
          </a:p>
          <a:p>
            <a:pPr lvl="0" algn="just"/>
            <a:r>
              <a:rPr lang="ro-RO" sz="1800" dirty="0">
                <a:latin typeface="+mn-lt"/>
              </a:rPr>
              <a:t>	- </a:t>
            </a:r>
            <a:r>
              <a:rPr lang="pt-BR" sz="1800" dirty="0">
                <a:latin typeface="+mn-lt"/>
              </a:rPr>
              <a:t>verificarea denumirii arterelor de circulaţie şi a numerotării clădirilor;</a:t>
            </a:r>
            <a:endParaRPr lang="en-GB" sz="1800" dirty="0">
              <a:latin typeface="+mn-lt"/>
            </a:endParaRPr>
          </a:p>
          <a:p>
            <a:pPr lvl="0" algn="just"/>
            <a:r>
              <a:rPr lang="ro-RO" sz="1800" dirty="0">
                <a:latin typeface="+mn-lt"/>
              </a:rPr>
              <a:t>	- </a:t>
            </a:r>
            <a:r>
              <a:rPr lang="it-IT" sz="1800" dirty="0">
                <a:latin typeface="+mn-lt"/>
              </a:rPr>
              <a:t>actualizarea bazei de date cu cl</a:t>
            </a:r>
            <a:r>
              <a:rPr lang="ro-RO" sz="1800" dirty="0">
                <a:latin typeface="+mn-lt"/>
              </a:rPr>
              <a:t>ă</a:t>
            </a:r>
            <a:r>
              <a:rPr lang="it-IT" sz="1800" dirty="0">
                <a:latin typeface="+mn-lt"/>
              </a:rPr>
              <a:t>diri </a:t>
            </a:r>
            <a:r>
              <a:rPr lang="ro-RO" sz="1800" dirty="0">
                <a:latin typeface="+mn-lt"/>
              </a:rPr>
              <a:t>ș</a:t>
            </a:r>
            <a:r>
              <a:rPr lang="it-IT" sz="1800" dirty="0">
                <a:latin typeface="+mn-lt"/>
              </a:rPr>
              <a:t>i locuin</a:t>
            </a:r>
            <a:r>
              <a:rPr lang="ro-RO" sz="1800" dirty="0">
                <a:latin typeface="+mn-lt"/>
              </a:rPr>
              <a:t>ț</a:t>
            </a:r>
            <a:r>
              <a:rPr lang="it-IT" sz="1800" dirty="0">
                <a:latin typeface="+mn-lt"/>
              </a:rPr>
              <a:t>e </a:t>
            </a:r>
            <a:r>
              <a:rPr lang="ro-RO" sz="1800" dirty="0">
                <a:latin typeface="+mn-lt"/>
              </a:rPr>
              <a:t>î</a:t>
            </a:r>
            <a:r>
              <a:rPr lang="it-IT" sz="1800" dirty="0">
                <a:latin typeface="+mn-lt"/>
              </a:rPr>
              <a:t>n format GIS</a:t>
            </a:r>
            <a:endParaRPr lang="en-GB" sz="1800" dirty="0">
              <a:latin typeface="+mn-lt"/>
            </a:endParaRPr>
          </a:p>
          <a:p>
            <a:pPr lvl="0" algn="just"/>
            <a:r>
              <a:rPr lang="ro-RO" sz="1800" dirty="0">
                <a:latin typeface="+mn-lt"/>
                <a:sym typeface="Times New Roman" panose="02020603050405020304" pitchFamily="18" charset="0"/>
              </a:rPr>
              <a:t>	- î</a:t>
            </a:r>
            <a:r>
              <a:rPr lang="pt-BR" sz="1800" dirty="0">
                <a:latin typeface="+mn-lt"/>
              </a:rPr>
              <a:t>ntocmirea listei clădirilor, străzilor şi satelor, precum şi a materialelor cartografice, necesare </a:t>
            </a:r>
            <a:r>
              <a:rPr lang="ro-RO" sz="1800" dirty="0">
                <a:latin typeface="+mn-lt"/>
              </a:rPr>
              <a:t>		  î</a:t>
            </a:r>
            <a:r>
              <a:rPr lang="pt-BR" sz="1800" dirty="0">
                <a:latin typeface="+mn-lt"/>
              </a:rPr>
              <a:t>mpărţirii teritoriului </a:t>
            </a:r>
            <a:r>
              <a:rPr lang="ro-RO" sz="1800" dirty="0">
                <a:latin typeface="+mn-lt"/>
              </a:rPr>
              <a:t>î</a:t>
            </a:r>
            <a:r>
              <a:rPr lang="pt-BR" sz="1800" dirty="0">
                <a:latin typeface="+mn-lt"/>
              </a:rPr>
              <a:t>n sectoare de recensăm</a:t>
            </a:r>
            <a:r>
              <a:rPr lang="ro-RO" sz="1800" dirty="0">
                <a:latin typeface="+mn-lt"/>
              </a:rPr>
              <a:t>â</a:t>
            </a:r>
            <a:r>
              <a:rPr lang="pt-BR" sz="1800" dirty="0">
                <a:latin typeface="+mn-lt"/>
              </a:rPr>
              <a:t>nt;</a:t>
            </a:r>
            <a:endParaRPr lang="ro-RO" sz="1800" dirty="0">
              <a:latin typeface="+mn-lt"/>
            </a:endParaRPr>
          </a:p>
          <a:p>
            <a:pPr lvl="0"/>
            <a:endParaRPr lang="en-GB" sz="1800" dirty="0">
              <a:latin typeface="+mn-lt"/>
            </a:endParaRPr>
          </a:p>
          <a:p>
            <a:pPr algn="just"/>
            <a:r>
              <a:rPr lang="pt-BR" sz="1800" dirty="0">
                <a:latin typeface="+mn-lt"/>
              </a:rPr>
              <a:t>5. Urmăresc şi </a:t>
            </a:r>
            <a:r>
              <a:rPr lang="ro-RO" sz="1800" dirty="0">
                <a:latin typeface="+mn-lt"/>
                <a:sym typeface="Times New Roman" panose="02020603050405020304" pitchFamily="18" charset="0"/>
              </a:rPr>
              <a:t>î</a:t>
            </a:r>
            <a:r>
              <a:rPr lang="pt-BR" sz="1800" dirty="0">
                <a:latin typeface="+mn-lt"/>
              </a:rPr>
              <a:t>ntreprind acţiunile legale pentru ca persoanele care efectuează înregistrarea în teren să se bucure de protecţia legii, </a:t>
            </a:r>
            <a:r>
              <a:rPr lang="ro-RO" sz="1800" dirty="0">
                <a:latin typeface="+mn-lt"/>
              </a:rPr>
              <a:t>î</a:t>
            </a:r>
            <a:r>
              <a:rPr lang="pt-BR" sz="1800" dirty="0">
                <a:latin typeface="+mn-lt"/>
              </a:rPr>
              <a:t>ndeplinind pe timpul efectuării recensăm</a:t>
            </a:r>
            <a:r>
              <a:rPr lang="ro-RO" sz="1800" dirty="0">
                <a:latin typeface="+mn-lt"/>
              </a:rPr>
              <a:t>â</a:t>
            </a:r>
            <a:r>
              <a:rPr lang="pt-BR" sz="1800" dirty="0">
                <a:latin typeface="+mn-lt"/>
              </a:rPr>
              <a:t>ntului, funcţii ce implică exerciţiul autorităţii de stat; </a:t>
            </a:r>
            <a:endParaRPr lang="en-GB" sz="1800" dirty="0">
              <a:latin typeface="+mn-lt"/>
            </a:endParaRPr>
          </a:p>
          <a:p>
            <a:endParaRPr lang="en-GB" dirty="0"/>
          </a:p>
        </p:txBody>
      </p:sp>
      <p:sp>
        <p:nvSpPr>
          <p:cNvPr id="3" name="Footer Placeholder 2">
            <a:extLst>
              <a:ext uri="{FF2B5EF4-FFF2-40B4-BE49-F238E27FC236}">
                <a16:creationId xmlns:a16="http://schemas.microsoft.com/office/drawing/2014/main" id="{6412AF81-1E12-4BD5-91EE-4B608C22D0CA}"/>
              </a:ext>
            </a:extLst>
          </p:cNvPr>
          <p:cNvSpPr>
            <a:spLocks noGrp="1"/>
          </p:cNvSpPr>
          <p:nvPr>
            <p:ph type="ftr" sz="quarter" idx="11"/>
          </p:nvPr>
        </p:nvSpPr>
        <p:spPr/>
        <p:txBody>
          <a:bodyPr/>
          <a:lstStyle/>
          <a:p>
            <a:r>
              <a:rPr lang="fr-FR"/>
              <a:t>Direcția Județeană de Statistică Satu Mare</a:t>
            </a:r>
            <a:endParaRPr lang="en-US"/>
          </a:p>
        </p:txBody>
      </p:sp>
      <p:pic>
        <p:nvPicPr>
          <p:cNvPr id="4" name="Picture 32" descr="logoSM">
            <a:extLst>
              <a:ext uri="{FF2B5EF4-FFF2-40B4-BE49-F238E27FC236}">
                <a16:creationId xmlns:a16="http://schemas.microsoft.com/office/drawing/2014/main" id="{7BCBA2B8-2245-446C-94EE-6BD41EBDCE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0385" y="742869"/>
            <a:ext cx="2130803" cy="614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2272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A3908C-AE48-47B9-9ED3-A58542FBAF78}"/>
              </a:ext>
            </a:extLst>
          </p:cNvPr>
          <p:cNvSpPr>
            <a:spLocks noGrp="1"/>
          </p:cNvSpPr>
          <p:nvPr>
            <p:ph idx="1"/>
          </p:nvPr>
        </p:nvSpPr>
        <p:spPr>
          <a:xfrm>
            <a:off x="838200" y="1822946"/>
            <a:ext cx="10515600" cy="4100512"/>
          </a:xfrm>
        </p:spPr>
        <p:txBody>
          <a:bodyPr>
            <a:normAutofit/>
          </a:bodyPr>
          <a:lstStyle/>
          <a:p>
            <a:pPr algn="just"/>
            <a:r>
              <a:rPr lang="pt-BR" sz="1800" dirty="0">
                <a:latin typeface="+mn-lt"/>
              </a:rPr>
              <a:t>6. Organizează, în colaborare cu primăriile,  acţiuni </a:t>
            </a:r>
            <a:r>
              <a:rPr lang="ro-RO" sz="1800" dirty="0">
                <a:latin typeface="+mn-lt"/>
              </a:rPr>
              <a:t>î</a:t>
            </a:r>
            <a:r>
              <a:rPr lang="pt-BR" sz="1800" dirty="0">
                <a:latin typeface="+mn-lt"/>
              </a:rPr>
              <a:t>n teren, controlează şi analizează dacă listele clădirilor, străzilor şi numerelor administrative, materialele cartografice necesare </a:t>
            </a:r>
            <a:r>
              <a:rPr lang="ro-RO" sz="1800" dirty="0">
                <a:latin typeface="+mn-lt"/>
                <a:sym typeface="Times New Roman" panose="02020603050405020304" pitchFamily="18" charset="0"/>
              </a:rPr>
              <a:t>î</a:t>
            </a:r>
            <a:r>
              <a:rPr lang="pt-BR" sz="1800" dirty="0">
                <a:latin typeface="+mn-lt"/>
              </a:rPr>
              <a:t>mpărţirii teritoriului localităţilor </a:t>
            </a:r>
            <a:r>
              <a:rPr lang="ro-RO" sz="1800" dirty="0">
                <a:latin typeface="+mn-lt"/>
                <a:sym typeface="Times New Roman" panose="02020603050405020304" pitchFamily="18" charset="0"/>
              </a:rPr>
              <a:t>î</a:t>
            </a:r>
            <a:r>
              <a:rPr lang="pt-BR" sz="1800" dirty="0">
                <a:latin typeface="+mn-lt"/>
              </a:rPr>
              <a:t>n sectoare de recensăm</a:t>
            </a:r>
            <a:r>
              <a:rPr lang="ro-RO" sz="1800" dirty="0">
                <a:latin typeface="+mn-lt"/>
              </a:rPr>
              <a:t>â</a:t>
            </a:r>
            <a:r>
              <a:rPr lang="pt-BR" sz="1800" dirty="0">
                <a:latin typeface="+mn-lt"/>
              </a:rPr>
              <a:t>nt, au fost </a:t>
            </a:r>
            <a:r>
              <a:rPr lang="ro-RO" sz="1800" dirty="0">
                <a:latin typeface="+mn-lt"/>
                <a:sym typeface="Times New Roman" panose="02020603050405020304" pitchFamily="18" charset="0"/>
              </a:rPr>
              <a:t>î</a:t>
            </a:r>
            <a:r>
              <a:rPr lang="pt-BR" sz="1800" dirty="0">
                <a:latin typeface="+mn-lt"/>
              </a:rPr>
              <a:t>ntocmite conform solicitărilor UJIR şi dispun măsuri pentru remedierea lipsurilor constatate;</a:t>
            </a:r>
            <a:endParaRPr lang="en-GB" sz="1800" dirty="0">
              <a:latin typeface="+mn-lt"/>
            </a:endParaRPr>
          </a:p>
          <a:p>
            <a:pPr algn="just"/>
            <a:r>
              <a:rPr lang="pt-BR" sz="1800" dirty="0">
                <a:latin typeface="+mn-lt"/>
              </a:rPr>
              <a:t>7. Analizează periodic, </a:t>
            </a:r>
            <a:r>
              <a:rPr lang="ro-RO" sz="1800" dirty="0">
                <a:latin typeface="+mn-lt"/>
              </a:rPr>
              <a:t>î</a:t>
            </a:r>
            <a:r>
              <a:rPr lang="pt-BR" sz="1800" dirty="0">
                <a:latin typeface="+mn-lt"/>
              </a:rPr>
              <a:t>mpreună cu formaţiunile de evidenţă a populaţiei din Ministerul Afacerilor Interne, </a:t>
            </a:r>
            <a:r>
              <a:rPr lang="ro-RO" sz="1800" dirty="0">
                <a:latin typeface="+mn-lt"/>
              </a:rPr>
              <a:t>î</a:t>
            </a:r>
            <a:r>
              <a:rPr lang="pt-BR" sz="1800" dirty="0">
                <a:latin typeface="+mn-lt"/>
              </a:rPr>
              <a:t>nscrierea operativă </a:t>
            </a:r>
            <a:r>
              <a:rPr lang="ro-RO" sz="1800" dirty="0">
                <a:latin typeface="+mn-lt"/>
              </a:rPr>
              <a:t>î</a:t>
            </a:r>
            <a:r>
              <a:rPr lang="pt-BR" sz="1800" dirty="0">
                <a:latin typeface="+mn-lt"/>
              </a:rPr>
              <a:t>n actele de identitate a menţiunii de schimbare a domiciliului sau reşedinţei astfel </a:t>
            </a:r>
            <a:r>
              <a:rPr lang="ro-RO" sz="1800" dirty="0">
                <a:latin typeface="+mn-lt"/>
                <a:sym typeface="Times New Roman" panose="02020603050405020304" pitchFamily="18" charset="0"/>
              </a:rPr>
              <a:t>î</a:t>
            </a:r>
            <a:r>
              <a:rPr lang="pt-BR" sz="1800" dirty="0">
                <a:latin typeface="+mn-lt"/>
              </a:rPr>
              <a:t>nc</a:t>
            </a:r>
            <a:r>
              <a:rPr lang="ro-RO" sz="1800" dirty="0">
                <a:latin typeface="+mn-lt"/>
                <a:sym typeface="Times New Roman" panose="02020603050405020304" pitchFamily="18" charset="0"/>
              </a:rPr>
              <a:t>â</a:t>
            </a:r>
            <a:r>
              <a:rPr lang="pt-BR" sz="1800" dirty="0">
                <a:latin typeface="+mn-lt"/>
              </a:rPr>
              <a:t>t fiecare persoană să poată fi recenzată corect, conform situaţiei reale la data recensăm</a:t>
            </a:r>
            <a:r>
              <a:rPr lang="ro-RO" sz="1800" dirty="0">
                <a:latin typeface="+mn-lt"/>
                <a:sym typeface="Times New Roman" panose="02020603050405020304" pitchFamily="18" charset="0"/>
              </a:rPr>
              <a:t>â</a:t>
            </a:r>
            <a:r>
              <a:rPr lang="pt-BR" sz="1800" dirty="0">
                <a:latin typeface="+mn-lt"/>
              </a:rPr>
              <a:t>ntului;</a:t>
            </a:r>
            <a:endParaRPr lang="en-GB" sz="1800" dirty="0">
              <a:latin typeface="+mn-lt"/>
            </a:endParaRPr>
          </a:p>
          <a:p>
            <a:pPr algn="just"/>
            <a:r>
              <a:rPr lang="pt-BR" sz="1800" dirty="0">
                <a:latin typeface="+mn-lt"/>
              </a:rPr>
              <a:t>8. Verifică dacă </a:t>
            </a:r>
            <a:r>
              <a:rPr lang="ro-RO" sz="1800" dirty="0">
                <a:latin typeface="+mn-lt"/>
                <a:sym typeface="Times New Roman" panose="02020603050405020304" pitchFamily="18" charset="0"/>
              </a:rPr>
              <a:t>î</a:t>
            </a:r>
            <a:r>
              <a:rPr lang="pt-BR" sz="1800" dirty="0">
                <a:latin typeface="+mn-lt"/>
              </a:rPr>
              <a:t>mpărţirea teritoriului municipiului, oraşului şi comunei </a:t>
            </a:r>
            <a:r>
              <a:rPr lang="ro-RO" sz="1800" dirty="0">
                <a:latin typeface="+mn-lt"/>
              </a:rPr>
              <a:t>î</a:t>
            </a:r>
            <a:r>
              <a:rPr lang="pt-BR" sz="1800" dirty="0">
                <a:latin typeface="+mn-lt"/>
              </a:rPr>
              <a:t>n sectoare de recensăm</a:t>
            </a:r>
            <a:r>
              <a:rPr lang="ro-RO" sz="1800" dirty="0">
                <a:latin typeface="+mn-lt"/>
                <a:sym typeface="Times New Roman" panose="02020603050405020304" pitchFamily="18" charset="0"/>
              </a:rPr>
              <a:t>â</a:t>
            </a:r>
            <a:r>
              <a:rPr lang="pt-BR" sz="1800" dirty="0">
                <a:latin typeface="+mn-lt"/>
              </a:rPr>
              <a:t>nt s-a făcut conform solicitărilor UJIR, verifică, </a:t>
            </a:r>
            <a:r>
              <a:rPr lang="ro-RO" sz="1800" dirty="0">
                <a:latin typeface="+mn-lt"/>
              </a:rPr>
              <a:t>avizează și transmite pe bază de semnătură comisiilor de județene </a:t>
            </a:r>
            <a:r>
              <a:rPr lang="pt-BR" sz="1800" dirty="0">
                <a:latin typeface="+mn-lt"/>
              </a:rPr>
              <a:t>planurile de </a:t>
            </a:r>
            <a:r>
              <a:rPr lang="ro-RO" sz="1800" dirty="0">
                <a:latin typeface="+mn-lt"/>
              </a:rPr>
              <a:t>î</a:t>
            </a:r>
            <a:r>
              <a:rPr lang="pt-BR" sz="1800" dirty="0">
                <a:latin typeface="+mn-lt"/>
              </a:rPr>
              <a:t>mpărţire a teritoriului localităţii </a:t>
            </a:r>
            <a:r>
              <a:rPr lang="ro-RO" sz="1800" dirty="0">
                <a:latin typeface="+mn-lt"/>
              </a:rPr>
              <a:t>î</a:t>
            </a:r>
            <a:r>
              <a:rPr lang="pt-BR" sz="1800" dirty="0">
                <a:latin typeface="+mn-lt"/>
              </a:rPr>
              <a:t>n sectoare de recensăm</a:t>
            </a:r>
            <a:r>
              <a:rPr lang="ro-RO" sz="1800" dirty="0">
                <a:latin typeface="+mn-lt"/>
              </a:rPr>
              <a:t>â</a:t>
            </a:r>
            <a:r>
              <a:rPr lang="pt-BR" sz="1800" dirty="0">
                <a:latin typeface="+mn-lt"/>
              </a:rPr>
              <a:t>nt primite de la UJIR-uri;</a:t>
            </a:r>
            <a:endParaRPr lang="en-GB" sz="1800" dirty="0">
              <a:latin typeface="+mn-lt"/>
            </a:endParaRPr>
          </a:p>
          <a:p>
            <a:endParaRPr lang="en-GB" dirty="0"/>
          </a:p>
        </p:txBody>
      </p:sp>
      <p:sp>
        <p:nvSpPr>
          <p:cNvPr id="3" name="Footer Placeholder 2">
            <a:extLst>
              <a:ext uri="{FF2B5EF4-FFF2-40B4-BE49-F238E27FC236}">
                <a16:creationId xmlns:a16="http://schemas.microsoft.com/office/drawing/2014/main" id="{47870822-0200-4342-B7D6-A432339AF8E9}"/>
              </a:ext>
            </a:extLst>
          </p:cNvPr>
          <p:cNvSpPr>
            <a:spLocks noGrp="1"/>
          </p:cNvSpPr>
          <p:nvPr>
            <p:ph type="ftr" sz="quarter" idx="11"/>
          </p:nvPr>
        </p:nvSpPr>
        <p:spPr/>
        <p:txBody>
          <a:bodyPr/>
          <a:lstStyle/>
          <a:p>
            <a:r>
              <a:rPr lang="fr-FR"/>
              <a:t>Direcția Județeană de Statistică Satu Mare</a:t>
            </a:r>
            <a:endParaRPr lang="en-US"/>
          </a:p>
        </p:txBody>
      </p:sp>
      <p:pic>
        <p:nvPicPr>
          <p:cNvPr id="4" name="Picture 32" descr="logoSM">
            <a:extLst>
              <a:ext uri="{FF2B5EF4-FFF2-40B4-BE49-F238E27FC236}">
                <a16:creationId xmlns:a16="http://schemas.microsoft.com/office/drawing/2014/main" id="{2A3D7451-0E83-4E0B-BC9D-36DB825AF3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0385" y="742869"/>
            <a:ext cx="2130803" cy="614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4825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9177C5D-8F8E-4B3D-BD28-26237BD5A3D5}"/>
              </a:ext>
            </a:extLst>
          </p:cNvPr>
          <p:cNvSpPr>
            <a:spLocks noGrp="1"/>
          </p:cNvSpPr>
          <p:nvPr>
            <p:ph idx="1"/>
          </p:nvPr>
        </p:nvSpPr>
        <p:spPr>
          <a:xfrm>
            <a:off x="838200" y="2032671"/>
            <a:ext cx="10515600" cy="4100512"/>
          </a:xfrm>
        </p:spPr>
        <p:txBody>
          <a:bodyPr>
            <a:normAutofit/>
          </a:bodyPr>
          <a:lstStyle/>
          <a:p>
            <a:pPr algn="just"/>
            <a:r>
              <a:rPr lang="pt-BR" sz="1800" b="1" i="1" dirty="0">
                <a:solidFill>
                  <a:srgbClr val="C00000"/>
                </a:solidFill>
                <a:latin typeface="+mn-lt"/>
              </a:rPr>
              <a:t>9. </a:t>
            </a:r>
            <a:r>
              <a:rPr lang="ro-RO" sz="1800" b="1" i="1" dirty="0">
                <a:solidFill>
                  <a:srgbClr val="C00000"/>
                </a:solidFill>
                <a:latin typeface="+mn-lt"/>
              </a:rPr>
              <a:t>Î</a:t>
            </a:r>
            <a:r>
              <a:rPr lang="pt-BR" sz="1800" b="1" i="1" dirty="0">
                <a:solidFill>
                  <a:srgbClr val="C00000"/>
                </a:solidFill>
                <a:latin typeface="+mn-lt"/>
              </a:rPr>
              <a:t>ntocmeste lista cu propuneri de personal pentru recensăm</a:t>
            </a:r>
            <a:r>
              <a:rPr lang="ro-RO" sz="1800" b="1" i="1" dirty="0">
                <a:solidFill>
                  <a:srgbClr val="C00000"/>
                </a:solidFill>
                <a:latin typeface="+mn-lt"/>
              </a:rPr>
              <a:t>â</a:t>
            </a:r>
            <a:r>
              <a:rPr lang="pt-BR" sz="1800" b="1" i="1" dirty="0">
                <a:solidFill>
                  <a:srgbClr val="C00000"/>
                </a:solidFill>
                <a:latin typeface="+mn-lt"/>
              </a:rPr>
              <a:t>nt și anume: recenzori, recenzori şefi şi coordonatori la nivel de UAT, pe care o transmite UJIR în vederea selectării. UJIR transmite lista personalului selectat, spre confirmare, comisiei de recensăm</a:t>
            </a:r>
            <a:r>
              <a:rPr lang="ro-RO" sz="1800" b="1" i="1" dirty="0">
                <a:solidFill>
                  <a:srgbClr val="C00000"/>
                </a:solidFill>
                <a:latin typeface="+mn-lt"/>
              </a:rPr>
              <a:t>â</a:t>
            </a:r>
            <a:r>
              <a:rPr lang="pt-BR" sz="1800" b="1" i="1" dirty="0">
                <a:solidFill>
                  <a:srgbClr val="C00000"/>
                </a:solidFill>
                <a:latin typeface="+mn-lt"/>
              </a:rPr>
              <a:t>nt judeţene iar dupa primirea confirmării, comisiile de recensăm</a:t>
            </a:r>
            <a:r>
              <a:rPr lang="ro-RO" sz="1800" b="1" i="1" dirty="0">
                <a:solidFill>
                  <a:srgbClr val="C00000"/>
                </a:solidFill>
                <a:latin typeface="+mn-lt"/>
              </a:rPr>
              <a:t>â</a:t>
            </a:r>
            <a:r>
              <a:rPr lang="pt-BR" sz="1800" b="1" i="1" dirty="0">
                <a:solidFill>
                  <a:srgbClr val="C00000"/>
                </a:solidFill>
                <a:latin typeface="+mn-lt"/>
              </a:rPr>
              <a:t>nt ale municipiilor, oraşelor şi comunelor repartizează recenzorii, recenzorii şefi pe sectoare de recensăm</a:t>
            </a:r>
            <a:r>
              <a:rPr lang="ro-RO" sz="1800" b="1" i="1" dirty="0">
                <a:solidFill>
                  <a:srgbClr val="C00000"/>
                </a:solidFill>
                <a:latin typeface="+mn-lt"/>
                <a:sym typeface="Times New Roman" panose="02020603050405020304" pitchFamily="18" charset="0"/>
              </a:rPr>
              <a:t>â</a:t>
            </a:r>
            <a:r>
              <a:rPr lang="pt-BR" sz="1800" b="1" i="1" dirty="0">
                <a:solidFill>
                  <a:srgbClr val="C00000"/>
                </a:solidFill>
                <a:latin typeface="+mn-lt"/>
              </a:rPr>
              <a:t>nt</a:t>
            </a:r>
            <a:r>
              <a:rPr lang="ro-RO" sz="1800" b="1" i="1" dirty="0">
                <a:solidFill>
                  <a:srgbClr val="C00000"/>
                </a:solidFill>
                <a:latin typeface="+mn-lt"/>
              </a:rPr>
              <a:t>, </a:t>
            </a:r>
            <a:r>
              <a:rPr lang="pt-BR" sz="1800" b="1" i="1" dirty="0">
                <a:solidFill>
                  <a:srgbClr val="C00000"/>
                </a:solidFill>
                <a:latin typeface="+mn-lt"/>
              </a:rPr>
              <a:t>aceste propuneri vor fi trimise de către comisii p</a:t>
            </a:r>
            <a:r>
              <a:rPr lang="ro-RO" sz="1800" b="1" i="1" dirty="0">
                <a:solidFill>
                  <a:srgbClr val="C00000"/>
                </a:solidFill>
                <a:latin typeface="+mn-lt"/>
              </a:rPr>
              <a:t>â</a:t>
            </a:r>
            <a:r>
              <a:rPr lang="pt-BR" sz="1800" b="1" i="1" dirty="0">
                <a:solidFill>
                  <a:srgbClr val="C00000"/>
                </a:solidFill>
                <a:latin typeface="+mn-lt"/>
              </a:rPr>
              <a:t>n</a:t>
            </a:r>
            <a:r>
              <a:rPr lang="ro-RO" sz="1800" b="1" i="1" dirty="0">
                <a:solidFill>
                  <a:srgbClr val="C00000"/>
                </a:solidFill>
                <a:latin typeface="+mn-lt"/>
              </a:rPr>
              <a:t>ă</a:t>
            </a:r>
            <a:r>
              <a:rPr lang="pt-BR" sz="1800" b="1" i="1" dirty="0">
                <a:solidFill>
                  <a:srgbClr val="C00000"/>
                </a:solidFill>
                <a:latin typeface="+mn-lt"/>
              </a:rPr>
              <a:t> cel tarziu </a:t>
            </a:r>
            <a:r>
              <a:rPr lang="ro-RO" sz="1800" b="1" i="1" dirty="0">
                <a:solidFill>
                  <a:srgbClr val="C00000"/>
                </a:solidFill>
                <a:latin typeface="+mn-lt"/>
              </a:rPr>
              <a:t>î</a:t>
            </a:r>
            <a:r>
              <a:rPr lang="pt-BR" sz="1800" b="1" i="1" dirty="0">
                <a:solidFill>
                  <a:srgbClr val="C00000"/>
                </a:solidFill>
                <a:latin typeface="+mn-lt"/>
              </a:rPr>
              <a:t>n data de 18.02.2022</a:t>
            </a:r>
            <a:r>
              <a:rPr lang="ro-RO" sz="1800" b="1" i="1" dirty="0">
                <a:solidFill>
                  <a:srgbClr val="C00000"/>
                </a:solidFill>
                <a:latin typeface="+mn-lt"/>
              </a:rPr>
              <a:t> </a:t>
            </a:r>
          </a:p>
          <a:p>
            <a:pPr algn="just"/>
            <a:r>
              <a:rPr lang="ro-RO" sz="1800" b="1" i="1" dirty="0">
                <a:solidFill>
                  <a:srgbClr val="C00000"/>
                </a:solidFill>
                <a:latin typeface="+mn-lt"/>
              </a:rPr>
              <a:t>(</a:t>
            </a:r>
            <a:r>
              <a:rPr lang="pt-BR" sz="1800" b="1" i="1" dirty="0">
                <a:solidFill>
                  <a:srgbClr val="C00000"/>
                </a:solidFill>
                <a:latin typeface="+mn-lt"/>
              </a:rPr>
              <a:t>UJIR</a:t>
            </a:r>
            <a:r>
              <a:rPr lang="ro-RO" sz="1800" b="1" i="1" dirty="0">
                <a:solidFill>
                  <a:srgbClr val="C00000"/>
                </a:solidFill>
                <a:latin typeface="+mn-lt"/>
              </a:rPr>
              <a:t> SM</a:t>
            </a:r>
            <a:r>
              <a:rPr lang="pt-BR" sz="1800" b="1" i="1" dirty="0">
                <a:solidFill>
                  <a:srgbClr val="C00000"/>
                </a:solidFill>
                <a:latin typeface="+mn-lt"/>
              </a:rPr>
              <a:t> va trimite către primării modelul de anunț pentru </a:t>
            </a:r>
            <a:r>
              <a:rPr lang="ro-RO" sz="1800" b="1" i="1" dirty="0">
                <a:solidFill>
                  <a:srgbClr val="C00000"/>
                </a:solidFill>
                <a:latin typeface="+mn-lt"/>
              </a:rPr>
              <a:t>î</a:t>
            </a:r>
            <a:r>
              <a:rPr lang="pt-BR" sz="1800" b="1" i="1" dirty="0">
                <a:solidFill>
                  <a:srgbClr val="C00000"/>
                </a:solidFill>
                <a:latin typeface="+mn-lt"/>
              </a:rPr>
              <a:t>nscrierea candidaților pentru recenzor</a:t>
            </a:r>
            <a:r>
              <a:rPr lang="ro-RO" sz="1800" b="1" i="1" dirty="0">
                <a:solidFill>
                  <a:srgbClr val="C00000"/>
                </a:solidFill>
                <a:latin typeface="+mn-lt"/>
              </a:rPr>
              <a:t>, recenzor șef</a:t>
            </a:r>
            <a:r>
              <a:rPr lang="pt-BR" sz="1800" b="1" i="1" dirty="0">
                <a:solidFill>
                  <a:srgbClr val="C00000"/>
                </a:solidFill>
                <a:latin typeface="+mn-lt"/>
              </a:rPr>
              <a:t> și </a:t>
            </a:r>
            <a:r>
              <a:rPr lang="ro-RO" sz="1800" b="1" i="1" dirty="0">
                <a:solidFill>
                  <a:srgbClr val="C00000"/>
                </a:solidFill>
                <a:latin typeface="+mn-lt"/>
              </a:rPr>
              <a:t>de asemenea va trimite </a:t>
            </a:r>
            <a:r>
              <a:rPr lang="pt-BR" sz="1800" b="1" i="1" dirty="0">
                <a:solidFill>
                  <a:srgbClr val="C00000"/>
                </a:solidFill>
                <a:latin typeface="+mn-lt"/>
              </a:rPr>
              <a:t>modelul de cerere de înscriere ca și personal de recensământ);</a:t>
            </a:r>
            <a:endParaRPr lang="ro-RO" sz="1800" b="1" i="1" dirty="0">
              <a:solidFill>
                <a:srgbClr val="C00000"/>
              </a:solidFill>
              <a:latin typeface="+mn-lt"/>
            </a:endParaRPr>
          </a:p>
          <a:p>
            <a:pPr algn="just"/>
            <a:endParaRPr lang="ro-RO" sz="1800" dirty="0">
              <a:latin typeface="+mn-lt"/>
            </a:endParaRPr>
          </a:p>
          <a:p>
            <a:pPr algn="just"/>
            <a:r>
              <a:rPr lang="pt-BR" sz="1800" dirty="0">
                <a:latin typeface="+mn-lt"/>
              </a:rPr>
              <a:t>10. Primesc şi verifică listele cu observatorii acreditaţi pe l</a:t>
            </a:r>
            <a:r>
              <a:rPr lang="ro-RO" sz="1800" dirty="0">
                <a:latin typeface="+mn-lt"/>
                <a:sym typeface="Times New Roman" panose="02020603050405020304" pitchFamily="18" charset="0"/>
              </a:rPr>
              <a:t>â</a:t>
            </a:r>
            <a:r>
              <a:rPr lang="pt-BR" sz="1800" dirty="0">
                <a:latin typeface="+mn-lt"/>
              </a:rPr>
              <a:t>ngă comisiile de recensământ, conform art.4 alin. (9) din O.U.G. nr. 19/2020 cu completările și modificările ulterioare şi le transmit spre avizare comisiei judeţene pentru recensăm</a:t>
            </a:r>
            <a:r>
              <a:rPr lang="ro-RO" sz="1800" dirty="0">
                <a:latin typeface="+mn-lt"/>
              </a:rPr>
              <a:t>â</a:t>
            </a:r>
            <a:r>
              <a:rPr lang="pt-BR" sz="1800" dirty="0">
                <a:latin typeface="+mn-lt"/>
              </a:rPr>
              <a:t>ntul populaţiei şi al locuinţelor. </a:t>
            </a:r>
            <a:endParaRPr lang="en-GB" sz="1800" dirty="0">
              <a:latin typeface="+mn-lt"/>
            </a:endParaRPr>
          </a:p>
          <a:p>
            <a:endParaRPr lang="en-GB" dirty="0"/>
          </a:p>
        </p:txBody>
      </p:sp>
      <p:sp>
        <p:nvSpPr>
          <p:cNvPr id="3" name="Footer Placeholder 2">
            <a:extLst>
              <a:ext uri="{FF2B5EF4-FFF2-40B4-BE49-F238E27FC236}">
                <a16:creationId xmlns:a16="http://schemas.microsoft.com/office/drawing/2014/main" id="{FC880A34-D2F2-44CC-98C2-9EADEB0B5E23}"/>
              </a:ext>
            </a:extLst>
          </p:cNvPr>
          <p:cNvSpPr>
            <a:spLocks noGrp="1"/>
          </p:cNvSpPr>
          <p:nvPr>
            <p:ph type="ftr" sz="quarter" idx="11"/>
          </p:nvPr>
        </p:nvSpPr>
        <p:spPr/>
        <p:txBody>
          <a:bodyPr/>
          <a:lstStyle/>
          <a:p>
            <a:r>
              <a:rPr lang="fr-FR"/>
              <a:t>Direcția Județeană de Statistică Satu Mare</a:t>
            </a:r>
            <a:endParaRPr lang="en-US"/>
          </a:p>
        </p:txBody>
      </p:sp>
      <p:pic>
        <p:nvPicPr>
          <p:cNvPr id="4" name="Picture 32" descr="logoSM">
            <a:extLst>
              <a:ext uri="{FF2B5EF4-FFF2-40B4-BE49-F238E27FC236}">
                <a16:creationId xmlns:a16="http://schemas.microsoft.com/office/drawing/2014/main" id="{0B2960D7-B4D1-4864-9FF4-7E31DAC4CC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0385" y="742869"/>
            <a:ext cx="2130803" cy="614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8746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3E5678-AD29-45A1-B742-CEA11EE5ED19}"/>
              </a:ext>
            </a:extLst>
          </p:cNvPr>
          <p:cNvSpPr>
            <a:spLocks noGrp="1"/>
          </p:cNvSpPr>
          <p:nvPr>
            <p:ph idx="1"/>
          </p:nvPr>
        </p:nvSpPr>
        <p:spPr>
          <a:xfrm>
            <a:off x="838200" y="1915225"/>
            <a:ext cx="10515600" cy="4100512"/>
          </a:xfrm>
        </p:spPr>
        <p:txBody>
          <a:bodyPr>
            <a:normAutofit/>
          </a:bodyPr>
          <a:lstStyle/>
          <a:p>
            <a:pPr algn="just"/>
            <a:r>
              <a:rPr lang="pt-BR" sz="1800" dirty="0">
                <a:latin typeface="+mn-lt"/>
              </a:rPr>
              <a:t>11. Pe baza programului primit de la comisia de recensăm</a:t>
            </a:r>
            <a:r>
              <a:rPr lang="ro-RO" sz="1800" dirty="0">
                <a:latin typeface="+mn-lt"/>
              </a:rPr>
              <a:t>â</a:t>
            </a:r>
            <a:r>
              <a:rPr lang="pt-BR" sz="1800" dirty="0">
                <a:latin typeface="+mn-lt"/>
              </a:rPr>
              <a:t>nt judeţeană organizează acţiuni de popularizare a recensăm</a:t>
            </a:r>
            <a:r>
              <a:rPr lang="ro-RO" sz="1800" dirty="0">
                <a:latin typeface="+mn-lt"/>
              </a:rPr>
              <a:t>â</a:t>
            </a:r>
            <a:r>
              <a:rPr lang="pt-BR" sz="1800" dirty="0">
                <a:latin typeface="+mn-lt"/>
              </a:rPr>
              <a:t>ntului, pun</a:t>
            </a:r>
            <a:r>
              <a:rPr lang="ro-RO" sz="1800" dirty="0">
                <a:latin typeface="+mn-lt"/>
              </a:rPr>
              <a:t>â</a:t>
            </a:r>
            <a:r>
              <a:rPr lang="pt-BR" sz="1800" dirty="0">
                <a:latin typeface="+mn-lt"/>
              </a:rPr>
              <a:t>nd accent asupra importanţei, scopului şi modului de efectuare a recensăm</a:t>
            </a:r>
            <a:r>
              <a:rPr lang="ro-RO" sz="1800" dirty="0">
                <a:latin typeface="+mn-lt"/>
              </a:rPr>
              <a:t>â</a:t>
            </a:r>
            <a:r>
              <a:rPr lang="pt-BR" sz="1800" dirty="0">
                <a:latin typeface="+mn-lt"/>
              </a:rPr>
              <a:t>ntului; asigură difuzarea şi afişarea materialelor de popularizare primite </a:t>
            </a:r>
            <a:r>
              <a:rPr lang="ro-RO" sz="1800" dirty="0">
                <a:latin typeface="+mn-lt"/>
              </a:rPr>
              <a:t>î</a:t>
            </a:r>
            <a:r>
              <a:rPr lang="pt-BR" sz="1800" dirty="0">
                <a:latin typeface="+mn-lt"/>
              </a:rPr>
              <a:t>n acest scop de la comisia de recensăm</a:t>
            </a:r>
            <a:r>
              <a:rPr lang="ro-RO" sz="1800" dirty="0">
                <a:latin typeface="+mn-lt"/>
              </a:rPr>
              <a:t>â</a:t>
            </a:r>
            <a:r>
              <a:rPr lang="pt-BR" sz="1800" dirty="0">
                <a:latin typeface="+mn-lt"/>
              </a:rPr>
              <a:t>nt judeţeană;</a:t>
            </a:r>
            <a:endParaRPr lang="en-GB" sz="1800" dirty="0">
              <a:latin typeface="+mn-lt"/>
            </a:endParaRPr>
          </a:p>
          <a:p>
            <a:pPr algn="just"/>
            <a:r>
              <a:rPr lang="pt-BR" sz="1800" dirty="0">
                <a:latin typeface="+mn-lt"/>
              </a:rPr>
              <a:t>12. Preşedintele şi secretarul comisiei participă la instructajul organizat de comisia de recensăm</a:t>
            </a:r>
            <a:r>
              <a:rPr lang="ro-RO" sz="1800" dirty="0">
                <a:latin typeface="+mn-lt"/>
                <a:sym typeface="Times New Roman" panose="02020603050405020304" pitchFamily="18" charset="0"/>
              </a:rPr>
              <a:t>â</a:t>
            </a:r>
            <a:r>
              <a:rPr lang="pt-BR" sz="1800" dirty="0">
                <a:latin typeface="+mn-lt"/>
              </a:rPr>
              <a:t>nt judeţeană şi asigură instruirea celorlalţi membrii ai comisiei; răspund de participarea la instructaj a tuturor recenzorilor, recenzorilor şefi şi coordonatorilor; asigură condiţiile materiale </a:t>
            </a:r>
            <a:r>
              <a:rPr lang="ro-RO" sz="1800" dirty="0">
                <a:latin typeface="+mn-lt"/>
              </a:rPr>
              <a:t>și spațiile necesare </a:t>
            </a:r>
            <a:r>
              <a:rPr lang="pt-BR" sz="1800" dirty="0">
                <a:latin typeface="+mn-lt"/>
              </a:rPr>
              <a:t>pentru desfăşurarea acestor instructaje;</a:t>
            </a:r>
            <a:endParaRPr lang="en-GB" sz="1800" dirty="0">
              <a:latin typeface="+mn-lt"/>
            </a:endParaRPr>
          </a:p>
          <a:p>
            <a:pPr algn="just"/>
            <a:r>
              <a:rPr lang="pt-BR" sz="1800" dirty="0">
                <a:latin typeface="+mn-lt"/>
              </a:rPr>
              <a:t>13. Preşedintele şi secretarul comisiei de recensăm</a:t>
            </a:r>
            <a:r>
              <a:rPr lang="ro-RO" sz="1800" dirty="0">
                <a:latin typeface="+mn-lt"/>
              </a:rPr>
              <a:t>â</a:t>
            </a:r>
            <a:r>
              <a:rPr lang="pt-BR" sz="1800" dirty="0">
                <a:latin typeface="+mn-lt"/>
              </a:rPr>
              <a:t>nt participă la şedinţele de analiză a stadiului lucrărilor pregătitoare care vor avea loc la comisia de recensăm</a:t>
            </a:r>
            <a:r>
              <a:rPr lang="ro-RO" sz="1800" dirty="0">
                <a:latin typeface="+mn-lt"/>
              </a:rPr>
              <a:t>â</a:t>
            </a:r>
            <a:r>
              <a:rPr lang="pt-BR" sz="1800" dirty="0">
                <a:latin typeface="+mn-lt"/>
              </a:rPr>
              <a:t>nt judeţeană; primesc materialele de la comisia de recensăm</a:t>
            </a:r>
            <a:r>
              <a:rPr lang="ro-RO" sz="1800" dirty="0">
                <a:latin typeface="+mn-lt"/>
              </a:rPr>
              <a:t>â</a:t>
            </a:r>
            <a:r>
              <a:rPr lang="pt-BR" sz="1800" dirty="0">
                <a:latin typeface="+mn-lt"/>
              </a:rPr>
              <a:t>nt judeţeană şi asigură distribuirea lor recenzorilor şefi;</a:t>
            </a:r>
            <a:endParaRPr lang="en-GB" sz="1800" dirty="0">
              <a:latin typeface="+mn-lt"/>
            </a:endParaRPr>
          </a:p>
          <a:p>
            <a:endParaRPr lang="en-GB" dirty="0"/>
          </a:p>
        </p:txBody>
      </p:sp>
      <p:sp>
        <p:nvSpPr>
          <p:cNvPr id="3" name="Footer Placeholder 2">
            <a:extLst>
              <a:ext uri="{FF2B5EF4-FFF2-40B4-BE49-F238E27FC236}">
                <a16:creationId xmlns:a16="http://schemas.microsoft.com/office/drawing/2014/main" id="{6C5B517E-2B46-48FC-8D6A-2BAB0B25CEEB}"/>
              </a:ext>
            </a:extLst>
          </p:cNvPr>
          <p:cNvSpPr>
            <a:spLocks noGrp="1"/>
          </p:cNvSpPr>
          <p:nvPr>
            <p:ph type="ftr" sz="quarter" idx="11"/>
          </p:nvPr>
        </p:nvSpPr>
        <p:spPr/>
        <p:txBody>
          <a:bodyPr/>
          <a:lstStyle/>
          <a:p>
            <a:r>
              <a:rPr lang="fr-FR"/>
              <a:t>Direcția Județeană de Statistică Satu Mare</a:t>
            </a:r>
            <a:endParaRPr lang="en-US"/>
          </a:p>
        </p:txBody>
      </p:sp>
      <p:pic>
        <p:nvPicPr>
          <p:cNvPr id="4" name="Picture 32" descr="logoSM">
            <a:extLst>
              <a:ext uri="{FF2B5EF4-FFF2-40B4-BE49-F238E27FC236}">
                <a16:creationId xmlns:a16="http://schemas.microsoft.com/office/drawing/2014/main" id="{AAB2B59B-64F9-4C7E-8B77-02E71C5EB8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0385" y="742869"/>
            <a:ext cx="2130803" cy="614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77788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205</TotalTime>
  <Words>1394</Words>
  <Application>Microsoft Office PowerPoint</Application>
  <PresentationFormat>Widescreen</PresentationFormat>
  <Paragraphs>83</Paragraphs>
  <Slides>13</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vt:lpstr>
      <vt:lpstr>Calibri</vt:lpstr>
      <vt:lpstr>Montserrat</vt:lpstr>
      <vt:lpstr>Roboto</vt:lpstr>
      <vt:lpstr>Roboto Condensed</vt:lpstr>
      <vt:lpstr>Times New Roman</vt:lpstr>
      <vt:lpstr>Office Theme</vt:lpstr>
      <vt:lpstr>Acrobat 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Bogdan Draghia</dc:creator>
  <cp:lastModifiedBy>INS</cp:lastModifiedBy>
  <cp:revision>46</cp:revision>
  <cp:lastPrinted>2022-02-08T06:04:56Z</cp:lastPrinted>
  <dcterms:created xsi:type="dcterms:W3CDTF">2021-10-18T07:57:58Z</dcterms:created>
  <dcterms:modified xsi:type="dcterms:W3CDTF">2022-02-08T06:25:17Z</dcterms:modified>
</cp:coreProperties>
</file>